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2"/>
  </p:notesMasterIdLst>
  <p:sldIdLst>
    <p:sldId id="256" r:id="rId2"/>
    <p:sldId id="264" r:id="rId3"/>
    <p:sldId id="265" r:id="rId4"/>
    <p:sldId id="257" r:id="rId5"/>
    <p:sldId id="258" r:id="rId6"/>
    <p:sldId id="259" r:id="rId7"/>
    <p:sldId id="260" r:id="rId8"/>
    <p:sldId id="261" r:id="rId9"/>
    <p:sldId id="262" r:id="rId10"/>
    <p:sldId id="263" r:id="rId11"/>
    <p:sldId id="269" r:id="rId12"/>
    <p:sldId id="266" r:id="rId13"/>
    <p:sldId id="267" r:id="rId14"/>
    <p:sldId id="268" r:id="rId15"/>
    <p:sldId id="270" r:id="rId16"/>
    <p:sldId id="271" r:id="rId17"/>
    <p:sldId id="272" r:id="rId18"/>
    <p:sldId id="273" r:id="rId19"/>
    <p:sldId id="274" r:id="rId20"/>
    <p:sldId id="275" r:id="rId21"/>
  </p:sldIdLst>
  <p:sldSz cx="9144000" cy="6858000" type="screen4x3"/>
  <p:notesSz cx="6858000" cy="9144000"/>
  <p:defaultTextStyle>
    <a:defPPr>
      <a:defRPr lang="es-H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70751"/>
    <a:srgbClr val="7CBAE4"/>
    <a:srgbClr val="000099"/>
    <a:srgbClr val="2CEA22"/>
    <a:srgbClr val="4C0EFA"/>
    <a:srgbClr val="F79747"/>
    <a:srgbClr val="00FF00"/>
    <a:srgbClr val="CC0099"/>
    <a:srgbClr val="2E9E9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63" autoAdjust="0"/>
    <p:restoredTop sz="93092" autoAdjust="0"/>
  </p:normalViewPr>
  <p:slideViewPr>
    <p:cSldViewPr>
      <p:cViewPr varScale="1">
        <p:scale>
          <a:sx n="47" d="100"/>
          <a:sy n="47" d="100"/>
        </p:scale>
        <p:origin x="-60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HN"/>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3DDBB8D-85B7-41D2-9DF9-7A7DA68F3E2E}" type="datetimeFigureOut">
              <a:rPr lang="es-HN" smtClean="0"/>
              <a:pPr/>
              <a:t>11/11/2009</a:t>
            </a:fld>
            <a:endParaRPr lang="es-HN"/>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HN"/>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HN"/>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HN"/>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CF6F014-09CE-4CB8-9383-B88662EDBA41}" type="slidenum">
              <a:rPr lang="es-HN" smtClean="0"/>
              <a:pPr/>
              <a:t>‹#›</a:t>
            </a:fld>
            <a:endParaRPr lang="es-HN"/>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HN" dirty="0"/>
          </a:p>
        </p:txBody>
      </p:sp>
      <p:sp>
        <p:nvSpPr>
          <p:cNvPr id="4" name="3 Marcador de número de diapositiva"/>
          <p:cNvSpPr>
            <a:spLocks noGrp="1"/>
          </p:cNvSpPr>
          <p:nvPr>
            <p:ph type="sldNum" sz="quarter" idx="10"/>
          </p:nvPr>
        </p:nvSpPr>
        <p:spPr/>
        <p:txBody>
          <a:bodyPr/>
          <a:lstStyle/>
          <a:p>
            <a:fld id="{ACF6F014-09CE-4CB8-9383-B88662EDBA41}" type="slidenum">
              <a:rPr lang="es-HN" smtClean="0"/>
              <a:pPr/>
              <a:t>20</a:t>
            </a:fld>
            <a:endParaRPr lang="es-H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HN"/>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HN"/>
          </a:p>
        </p:txBody>
      </p:sp>
      <p:sp>
        <p:nvSpPr>
          <p:cNvPr id="4" name="3 Marcador de fecha"/>
          <p:cNvSpPr>
            <a:spLocks noGrp="1"/>
          </p:cNvSpPr>
          <p:nvPr>
            <p:ph type="dt" sz="half" idx="10"/>
          </p:nvPr>
        </p:nvSpPr>
        <p:spPr/>
        <p:txBody>
          <a:bodyPr/>
          <a:lstStyle/>
          <a:p>
            <a:fld id="{5DFCBC0A-7EE1-4A37-A12B-166F73E69549}" type="datetimeFigureOut">
              <a:rPr lang="es-HN" smtClean="0"/>
              <a:pPr/>
              <a:t>11/11/2009</a:t>
            </a:fld>
            <a:endParaRPr lang="es-HN" dirty="0"/>
          </a:p>
        </p:txBody>
      </p:sp>
      <p:sp>
        <p:nvSpPr>
          <p:cNvPr id="5" name="4 Marcador de pie de página"/>
          <p:cNvSpPr>
            <a:spLocks noGrp="1"/>
          </p:cNvSpPr>
          <p:nvPr>
            <p:ph type="ftr" sz="quarter" idx="11"/>
          </p:nvPr>
        </p:nvSpPr>
        <p:spPr/>
        <p:txBody>
          <a:bodyPr/>
          <a:lstStyle/>
          <a:p>
            <a:endParaRPr lang="es-HN" dirty="0"/>
          </a:p>
        </p:txBody>
      </p:sp>
      <p:sp>
        <p:nvSpPr>
          <p:cNvPr id="6" name="5 Marcador de número de diapositiva"/>
          <p:cNvSpPr>
            <a:spLocks noGrp="1"/>
          </p:cNvSpPr>
          <p:nvPr>
            <p:ph type="sldNum" sz="quarter" idx="12"/>
          </p:nvPr>
        </p:nvSpPr>
        <p:spPr/>
        <p:txBody>
          <a:bodyPr/>
          <a:lstStyle/>
          <a:p>
            <a:fld id="{F882EAE2-D36B-444A-BF6A-96D6DC6A272D}" type="slidenum">
              <a:rPr lang="es-HN" smtClean="0"/>
              <a:pPr/>
              <a:t>‹#›</a:t>
            </a:fld>
            <a:endParaRPr lang="es-HN"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HN"/>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HN"/>
          </a:p>
        </p:txBody>
      </p:sp>
      <p:sp>
        <p:nvSpPr>
          <p:cNvPr id="4" name="3 Marcador de fecha"/>
          <p:cNvSpPr>
            <a:spLocks noGrp="1"/>
          </p:cNvSpPr>
          <p:nvPr>
            <p:ph type="dt" sz="half" idx="10"/>
          </p:nvPr>
        </p:nvSpPr>
        <p:spPr/>
        <p:txBody>
          <a:bodyPr/>
          <a:lstStyle/>
          <a:p>
            <a:fld id="{5DFCBC0A-7EE1-4A37-A12B-166F73E69549}" type="datetimeFigureOut">
              <a:rPr lang="es-HN" smtClean="0"/>
              <a:pPr/>
              <a:t>11/11/2009</a:t>
            </a:fld>
            <a:endParaRPr lang="es-HN" dirty="0"/>
          </a:p>
        </p:txBody>
      </p:sp>
      <p:sp>
        <p:nvSpPr>
          <p:cNvPr id="5" name="4 Marcador de pie de página"/>
          <p:cNvSpPr>
            <a:spLocks noGrp="1"/>
          </p:cNvSpPr>
          <p:nvPr>
            <p:ph type="ftr" sz="quarter" idx="11"/>
          </p:nvPr>
        </p:nvSpPr>
        <p:spPr/>
        <p:txBody>
          <a:bodyPr/>
          <a:lstStyle/>
          <a:p>
            <a:endParaRPr lang="es-HN" dirty="0"/>
          </a:p>
        </p:txBody>
      </p:sp>
      <p:sp>
        <p:nvSpPr>
          <p:cNvPr id="6" name="5 Marcador de número de diapositiva"/>
          <p:cNvSpPr>
            <a:spLocks noGrp="1"/>
          </p:cNvSpPr>
          <p:nvPr>
            <p:ph type="sldNum" sz="quarter" idx="12"/>
          </p:nvPr>
        </p:nvSpPr>
        <p:spPr/>
        <p:txBody>
          <a:bodyPr/>
          <a:lstStyle/>
          <a:p>
            <a:fld id="{F882EAE2-D36B-444A-BF6A-96D6DC6A272D}" type="slidenum">
              <a:rPr lang="es-HN" smtClean="0"/>
              <a:pPr/>
              <a:t>‹#›</a:t>
            </a:fld>
            <a:endParaRPr lang="es-HN"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HN"/>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HN"/>
          </a:p>
        </p:txBody>
      </p:sp>
      <p:sp>
        <p:nvSpPr>
          <p:cNvPr id="4" name="3 Marcador de fecha"/>
          <p:cNvSpPr>
            <a:spLocks noGrp="1"/>
          </p:cNvSpPr>
          <p:nvPr>
            <p:ph type="dt" sz="half" idx="10"/>
          </p:nvPr>
        </p:nvSpPr>
        <p:spPr/>
        <p:txBody>
          <a:bodyPr/>
          <a:lstStyle/>
          <a:p>
            <a:fld id="{5DFCBC0A-7EE1-4A37-A12B-166F73E69549}" type="datetimeFigureOut">
              <a:rPr lang="es-HN" smtClean="0"/>
              <a:pPr/>
              <a:t>11/11/2009</a:t>
            </a:fld>
            <a:endParaRPr lang="es-HN" dirty="0"/>
          </a:p>
        </p:txBody>
      </p:sp>
      <p:sp>
        <p:nvSpPr>
          <p:cNvPr id="5" name="4 Marcador de pie de página"/>
          <p:cNvSpPr>
            <a:spLocks noGrp="1"/>
          </p:cNvSpPr>
          <p:nvPr>
            <p:ph type="ftr" sz="quarter" idx="11"/>
          </p:nvPr>
        </p:nvSpPr>
        <p:spPr/>
        <p:txBody>
          <a:bodyPr/>
          <a:lstStyle/>
          <a:p>
            <a:endParaRPr lang="es-HN" dirty="0"/>
          </a:p>
        </p:txBody>
      </p:sp>
      <p:sp>
        <p:nvSpPr>
          <p:cNvPr id="6" name="5 Marcador de número de diapositiva"/>
          <p:cNvSpPr>
            <a:spLocks noGrp="1"/>
          </p:cNvSpPr>
          <p:nvPr>
            <p:ph type="sldNum" sz="quarter" idx="12"/>
          </p:nvPr>
        </p:nvSpPr>
        <p:spPr/>
        <p:txBody>
          <a:bodyPr/>
          <a:lstStyle/>
          <a:p>
            <a:fld id="{F882EAE2-D36B-444A-BF6A-96D6DC6A272D}" type="slidenum">
              <a:rPr lang="es-HN" smtClean="0"/>
              <a:pPr/>
              <a:t>‹#›</a:t>
            </a:fld>
            <a:endParaRPr lang="es-HN"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HN"/>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HN"/>
          </a:p>
        </p:txBody>
      </p:sp>
      <p:sp>
        <p:nvSpPr>
          <p:cNvPr id="4" name="3 Marcador de fecha"/>
          <p:cNvSpPr>
            <a:spLocks noGrp="1"/>
          </p:cNvSpPr>
          <p:nvPr>
            <p:ph type="dt" sz="half" idx="10"/>
          </p:nvPr>
        </p:nvSpPr>
        <p:spPr/>
        <p:txBody>
          <a:bodyPr/>
          <a:lstStyle/>
          <a:p>
            <a:fld id="{5DFCBC0A-7EE1-4A37-A12B-166F73E69549}" type="datetimeFigureOut">
              <a:rPr lang="es-HN" smtClean="0"/>
              <a:pPr/>
              <a:t>11/11/2009</a:t>
            </a:fld>
            <a:endParaRPr lang="es-HN" dirty="0"/>
          </a:p>
        </p:txBody>
      </p:sp>
      <p:sp>
        <p:nvSpPr>
          <p:cNvPr id="5" name="4 Marcador de pie de página"/>
          <p:cNvSpPr>
            <a:spLocks noGrp="1"/>
          </p:cNvSpPr>
          <p:nvPr>
            <p:ph type="ftr" sz="quarter" idx="11"/>
          </p:nvPr>
        </p:nvSpPr>
        <p:spPr/>
        <p:txBody>
          <a:bodyPr/>
          <a:lstStyle/>
          <a:p>
            <a:endParaRPr lang="es-HN" dirty="0"/>
          </a:p>
        </p:txBody>
      </p:sp>
      <p:sp>
        <p:nvSpPr>
          <p:cNvPr id="6" name="5 Marcador de número de diapositiva"/>
          <p:cNvSpPr>
            <a:spLocks noGrp="1"/>
          </p:cNvSpPr>
          <p:nvPr>
            <p:ph type="sldNum" sz="quarter" idx="12"/>
          </p:nvPr>
        </p:nvSpPr>
        <p:spPr/>
        <p:txBody>
          <a:bodyPr/>
          <a:lstStyle/>
          <a:p>
            <a:fld id="{F882EAE2-D36B-444A-BF6A-96D6DC6A272D}" type="slidenum">
              <a:rPr lang="es-HN" smtClean="0"/>
              <a:pPr/>
              <a:t>‹#›</a:t>
            </a:fld>
            <a:endParaRPr lang="es-HN"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HN"/>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5DFCBC0A-7EE1-4A37-A12B-166F73E69549}" type="datetimeFigureOut">
              <a:rPr lang="es-HN" smtClean="0"/>
              <a:pPr/>
              <a:t>11/11/2009</a:t>
            </a:fld>
            <a:endParaRPr lang="es-HN" dirty="0"/>
          </a:p>
        </p:txBody>
      </p:sp>
      <p:sp>
        <p:nvSpPr>
          <p:cNvPr id="5" name="4 Marcador de pie de página"/>
          <p:cNvSpPr>
            <a:spLocks noGrp="1"/>
          </p:cNvSpPr>
          <p:nvPr>
            <p:ph type="ftr" sz="quarter" idx="11"/>
          </p:nvPr>
        </p:nvSpPr>
        <p:spPr/>
        <p:txBody>
          <a:bodyPr/>
          <a:lstStyle/>
          <a:p>
            <a:endParaRPr lang="es-HN" dirty="0"/>
          </a:p>
        </p:txBody>
      </p:sp>
      <p:sp>
        <p:nvSpPr>
          <p:cNvPr id="6" name="5 Marcador de número de diapositiva"/>
          <p:cNvSpPr>
            <a:spLocks noGrp="1"/>
          </p:cNvSpPr>
          <p:nvPr>
            <p:ph type="sldNum" sz="quarter" idx="12"/>
          </p:nvPr>
        </p:nvSpPr>
        <p:spPr/>
        <p:txBody>
          <a:bodyPr/>
          <a:lstStyle/>
          <a:p>
            <a:fld id="{F882EAE2-D36B-444A-BF6A-96D6DC6A272D}" type="slidenum">
              <a:rPr lang="es-HN" smtClean="0"/>
              <a:pPr/>
              <a:t>‹#›</a:t>
            </a:fld>
            <a:endParaRPr lang="es-HN"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HN"/>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HN"/>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HN"/>
          </a:p>
        </p:txBody>
      </p:sp>
      <p:sp>
        <p:nvSpPr>
          <p:cNvPr id="5" name="4 Marcador de fecha"/>
          <p:cNvSpPr>
            <a:spLocks noGrp="1"/>
          </p:cNvSpPr>
          <p:nvPr>
            <p:ph type="dt" sz="half" idx="10"/>
          </p:nvPr>
        </p:nvSpPr>
        <p:spPr/>
        <p:txBody>
          <a:bodyPr/>
          <a:lstStyle/>
          <a:p>
            <a:fld id="{5DFCBC0A-7EE1-4A37-A12B-166F73E69549}" type="datetimeFigureOut">
              <a:rPr lang="es-HN" smtClean="0"/>
              <a:pPr/>
              <a:t>11/11/2009</a:t>
            </a:fld>
            <a:endParaRPr lang="es-HN" dirty="0"/>
          </a:p>
        </p:txBody>
      </p:sp>
      <p:sp>
        <p:nvSpPr>
          <p:cNvPr id="6" name="5 Marcador de pie de página"/>
          <p:cNvSpPr>
            <a:spLocks noGrp="1"/>
          </p:cNvSpPr>
          <p:nvPr>
            <p:ph type="ftr" sz="quarter" idx="11"/>
          </p:nvPr>
        </p:nvSpPr>
        <p:spPr/>
        <p:txBody>
          <a:bodyPr/>
          <a:lstStyle/>
          <a:p>
            <a:endParaRPr lang="es-HN" dirty="0"/>
          </a:p>
        </p:txBody>
      </p:sp>
      <p:sp>
        <p:nvSpPr>
          <p:cNvPr id="7" name="6 Marcador de número de diapositiva"/>
          <p:cNvSpPr>
            <a:spLocks noGrp="1"/>
          </p:cNvSpPr>
          <p:nvPr>
            <p:ph type="sldNum" sz="quarter" idx="12"/>
          </p:nvPr>
        </p:nvSpPr>
        <p:spPr/>
        <p:txBody>
          <a:bodyPr/>
          <a:lstStyle/>
          <a:p>
            <a:fld id="{F882EAE2-D36B-444A-BF6A-96D6DC6A272D}" type="slidenum">
              <a:rPr lang="es-HN" smtClean="0"/>
              <a:pPr/>
              <a:t>‹#›</a:t>
            </a:fld>
            <a:endParaRPr lang="es-HN"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HN"/>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HN"/>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HN"/>
          </a:p>
        </p:txBody>
      </p:sp>
      <p:sp>
        <p:nvSpPr>
          <p:cNvPr id="7" name="6 Marcador de fecha"/>
          <p:cNvSpPr>
            <a:spLocks noGrp="1"/>
          </p:cNvSpPr>
          <p:nvPr>
            <p:ph type="dt" sz="half" idx="10"/>
          </p:nvPr>
        </p:nvSpPr>
        <p:spPr/>
        <p:txBody>
          <a:bodyPr/>
          <a:lstStyle/>
          <a:p>
            <a:fld id="{5DFCBC0A-7EE1-4A37-A12B-166F73E69549}" type="datetimeFigureOut">
              <a:rPr lang="es-HN" smtClean="0"/>
              <a:pPr/>
              <a:t>11/11/2009</a:t>
            </a:fld>
            <a:endParaRPr lang="es-HN" dirty="0"/>
          </a:p>
        </p:txBody>
      </p:sp>
      <p:sp>
        <p:nvSpPr>
          <p:cNvPr id="8" name="7 Marcador de pie de página"/>
          <p:cNvSpPr>
            <a:spLocks noGrp="1"/>
          </p:cNvSpPr>
          <p:nvPr>
            <p:ph type="ftr" sz="quarter" idx="11"/>
          </p:nvPr>
        </p:nvSpPr>
        <p:spPr/>
        <p:txBody>
          <a:bodyPr/>
          <a:lstStyle/>
          <a:p>
            <a:endParaRPr lang="es-HN" dirty="0"/>
          </a:p>
        </p:txBody>
      </p:sp>
      <p:sp>
        <p:nvSpPr>
          <p:cNvPr id="9" name="8 Marcador de número de diapositiva"/>
          <p:cNvSpPr>
            <a:spLocks noGrp="1"/>
          </p:cNvSpPr>
          <p:nvPr>
            <p:ph type="sldNum" sz="quarter" idx="12"/>
          </p:nvPr>
        </p:nvSpPr>
        <p:spPr/>
        <p:txBody>
          <a:bodyPr/>
          <a:lstStyle/>
          <a:p>
            <a:fld id="{F882EAE2-D36B-444A-BF6A-96D6DC6A272D}" type="slidenum">
              <a:rPr lang="es-HN" smtClean="0"/>
              <a:pPr/>
              <a:t>‹#›</a:t>
            </a:fld>
            <a:endParaRPr lang="es-HN"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HN"/>
          </a:p>
        </p:txBody>
      </p:sp>
      <p:sp>
        <p:nvSpPr>
          <p:cNvPr id="3" name="2 Marcador de fecha"/>
          <p:cNvSpPr>
            <a:spLocks noGrp="1"/>
          </p:cNvSpPr>
          <p:nvPr>
            <p:ph type="dt" sz="half" idx="10"/>
          </p:nvPr>
        </p:nvSpPr>
        <p:spPr/>
        <p:txBody>
          <a:bodyPr/>
          <a:lstStyle/>
          <a:p>
            <a:fld id="{5DFCBC0A-7EE1-4A37-A12B-166F73E69549}" type="datetimeFigureOut">
              <a:rPr lang="es-HN" smtClean="0"/>
              <a:pPr/>
              <a:t>11/11/2009</a:t>
            </a:fld>
            <a:endParaRPr lang="es-HN" dirty="0"/>
          </a:p>
        </p:txBody>
      </p:sp>
      <p:sp>
        <p:nvSpPr>
          <p:cNvPr id="4" name="3 Marcador de pie de página"/>
          <p:cNvSpPr>
            <a:spLocks noGrp="1"/>
          </p:cNvSpPr>
          <p:nvPr>
            <p:ph type="ftr" sz="quarter" idx="11"/>
          </p:nvPr>
        </p:nvSpPr>
        <p:spPr/>
        <p:txBody>
          <a:bodyPr/>
          <a:lstStyle/>
          <a:p>
            <a:endParaRPr lang="es-HN" dirty="0"/>
          </a:p>
        </p:txBody>
      </p:sp>
      <p:sp>
        <p:nvSpPr>
          <p:cNvPr id="5" name="4 Marcador de número de diapositiva"/>
          <p:cNvSpPr>
            <a:spLocks noGrp="1"/>
          </p:cNvSpPr>
          <p:nvPr>
            <p:ph type="sldNum" sz="quarter" idx="12"/>
          </p:nvPr>
        </p:nvSpPr>
        <p:spPr/>
        <p:txBody>
          <a:bodyPr/>
          <a:lstStyle/>
          <a:p>
            <a:fld id="{F882EAE2-D36B-444A-BF6A-96D6DC6A272D}" type="slidenum">
              <a:rPr lang="es-HN" smtClean="0"/>
              <a:pPr/>
              <a:t>‹#›</a:t>
            </a:fld>
            <a:endParaRPr lang="es-HN"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5DFCBC0A-7EE1-4A37-A12B-166F73E69549}" type="datetimeFigureOut">
              <a:rPr lang="es-HN" smtClean="0"/>
              <a:pPr/>
              <a:t>11/11/2009</a:t>
            </a:fld>
            <a:endParaRPr lang="es-HN" dirty="0"/>
          </a:p>
        </p:txBody>
      </p:sp>
      <p:sp>
        <p:nvSpPr>
          <p:cNvPr id="3" name="2 Marcador de pie de página"/>
          <p:cNvSpPr>
            <a:spLocks noGrp="1"/>
          </p:cNvSpPr>
          <p:nvPr>
            <p:ph type="ftr" sz="quarter" idx="11"/>
          </p:nvPr>
        </p:nvSpPr>
        <p:spPr/>
        <p:txBody>
          <a:bodyPr/>
          <a:lstStyle/>
          <a:p>
            <a:endParaRPr lang="es-HN" dirty="0"/>
          </a:p>
        </p:txBody>
      </p:sp>
      <p:sp>
        <p:nvSpPr>
          <p:cNvPr id="4" name="3 Marcador de número de diapositiva"/>
          <p:cNvSpPr>
            <a:spLocks noGrp="1"/>
          </p:cNvSpPr>
          <p:nvPr>
            <p:ph type="sldNum" sz="quarter" idx="12"/>
          </p:nvPr>
        </p:nvSpPr>
        <p:spPr/>
        <p:txBody>
          <a:bodyPr/>
          <a:lstStyle/>
          <a:p>
            <a:fld id="{F882EAE2-D36B-444A-BF6A-96D6DC6A272D}" type="slidenum">
              <a:rPr lang="es-HN" smtClean="0"/>
              <a:pPr/>
              <a:t>‹#›</a:t>
            </a:fld>
            <a:endParaRPr lang="es-HN"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HN"/>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HN"/>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5DFCBC0A-7EE1-4A37-A12B-166F73E69549}" type="datetimeFigureOut">
              <a:rPr lang="es-HN" smtClean="0"/>
              <a:pPr/>
              <a:t>11/11/2009</a:t>
            </a:fld>
            <a:endParaRPr lang="es-HN" dirty="0"/>
          </a:p>
        </p:txBody>
      </p:sp>
      <p:sp>
        <p:nvSpPr>
          <p:cNvPr id="6" name="5 Marcador de pie de página"/>
          <p:cNvSpPr>
            <a:spLocks noGrp="1"/>
          </p:cNvSpPr>
          <p:nvPr>
            <p:ph type="ftr" sz="quarter" idx="11"/>
          </p:nvPr>
        </p:nvSpPr>
        <p:spPr/>
        <p:txBody>
          <a:bodyPr/>
          <a:lstStyle/>
          <a:p>
            <a:endParaRPr lang="es-HN" dirty="0"/>
          </a:p>
        </p:txBody>
      </p:sp>
      <p:sp>
        <p:nvSpPr>
          <p:cNvPr id="7" name="6 Marcador de número de diapositiva"/>
          <p:cNvSpPr>
            <a:spLocks noGrp="1"/>
          </p:cNvSpPr>
          <p:nvPr>
            <p:ph type="sldNum" sz="quarter" idx="12"/>
          </p:nvPr>
        </p:nvSpPr>
        <p:spPr/>
        <p:txBody>
          <a:bodyPr/>
          <a:lstStyle/>
          <a:p>
            <a:fld id="{F882EAE2-D36B-444A-BF6A-96D6DC6A272D}" type="slidenum">
              <a:rPr lang="es-HN" smtClean="0"/>
              <a:pPr/>
              <a:t>‹#›</a:t>
            </a:fld>
            <a:endParaRPr lang="es-HN"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HN"/>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HN"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5DFCBC0A-7EE1-4A37-A12B-166F73E69549}" type="datetimeFigureOut">
              <a:rPr lang="es-HN" smtClean="0"/>
              <a:pPr/>
              <a:t>11/11/2009</a:t>
            </a:fld>
            <a:endParaRPr lang="es-HN" dirty="0"/>
          </a:p>
        </p:txBody>
      </p:sp>
      <p:sp>
        <p:nvSpPr>
          <p:cNvPr id="6" name="5 Marcador de pie de página"/>
          <p:cNvSpPr>
            <a:spLocks noGrp="1"/>
          </p:cNvSpPr>
          <p:nvPr>
            <p:ph type="ftr" sz="quarter" idx="11"/>
          </p:nvPr>
        </p:nvSpPr>
        <p:spPr/>
        <p:txBody>
          <a:bodyPr/>
          <a:lstStyle/>
          <a:p>
            <a:endParaRPr lang="es-HN" dirty="0"/>
          </a:p>
        </p:txBody>
      </p:sp>
      <p:sp>
        <p:nvSpPr>
          <p:cNvPr id="7" name="6 Marcador de número de diapositiva"/>
          <p:cNvSpPr>
            <a:spLocks noGrp="1"/>
          </p:cNvSpPr>
          <p:nvPr>
            <p:ph type="sldNum" sz="quarter" idx="12"/>
          </p:nvPr>
        </p:nvSpPr>
        <p:spPr/>
        <p:txBody>
          <a:bodyPr/>
          <a:lstStyle/>
          <a:p>
            <a:fld id="{F882EAE2-D36B-444A-BF6A-96D6DC6A272D}" type="slidenum">
              <a:rPr lang="es-HN" smtClean="0"/>
              <a:pPr/>
              <a:t>‹#›</a:t>
            </a:fld>
            <a:endParaRPr lang="es-HN"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HN"/>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HN"/>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FCBC0A-7EE1-4A37-A12B-166F73E69549}" type="datetimeFigureOut">
              <a:rPr lang="es-HN" smtClean="0"/>
              <a:pPr/>
              <a:t>11/11/2009</a:t>
            </a:fld>
            <a:endParaRPr lang="es-HN"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HN" dirty="0"/>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82EAE2-D36B-444A-BF6A-96D6DC6A272D}" type="slidenum">
              <a:rPr lang="es-HN" smtClean="0"/>
              <a:pPr/>
              <a:t>‹#›</a:t>
            </a:fld>
            <a:endParaRPr lang="es-HN" dirty="0"/>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H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images.google.es/imgres?imgurl=http://www.ecoliblog.com/493px-Taco_Bell_logo.svg.png&amp;imgrefurl=http://yagua.paraguay.com/foro/topico.php?id=22309&amp;usg=__7d61dBHY-JjflHH_XZULR7g9Ans=&amp;h=599&amp;w=493&amp;sz=54&amp;hl=es&amp;start=3&amp;um=1&amp;tbnid=yw04_GyBKYy3_M:&amp;tbnh=135&amp;tbnw=111&amp;prev=/images?q=bell&amp;hl=es&amp;rlz=1T4HPNN_esHN314HN314&amp;um=1" TargetMode="Externa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7.xml"/><Relationship Id="rId4" Type="http://schemas.openxmlformats.org/officeDocument/2006/relationships/hyperlink" Target="http://www.youtube.com/watch?v=cP5lCleK-PM"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images.google.hn/imgres?imgurl=http://www.photoshoppix.com/modules/coppermine/albums/userpics/10008/normal_hound_dog.jpg&amp;imgrefurl=http://www.photoshoppix.com/Content/pid=59.html&amp;usg=__MzakN6sKDzD4nlXfNTs9kdy3k-U=&amp;h=700&amp;w=544&amp;sz=65&amp;hl=es&amp;start=2&amp;tbnid=uQC-nKo-NGSYxM:&amp;tbnh=140&amp;tbnw=109&amp;prev=/images?q=dog+with+guitar&amp;gbv=2&amp;hl=es" TargetMode="External"/><Relationship Id="rId1" Type="http://schemas.openxmlformats.org/officeDocument/2006/relationships/slideLayout" Target="../slideLayouts/slideLayout7.xml"/><Relationship Id="rId5" Type="http://schemas.openxmlformats.org/officeDocument/2006/relationships/image" Target="../media/image14.jpeg"/><Relationship Id="rId4" Type="http://schemas.openxmlformats.org/officeDocument/2006/relationships/hyperlink" Target="http://images.google.hn/imgres?imgurl=http://www.imageenvision.com/sm/0025-0802-2319-4241_clip_art_graphic_of_a_wooden_cross_cartoon_character_with_welcoming_open_arms.jpg&amp;imgrefurl=http://www.imageenvision.com/all_graphics/search/cartoons/4&amp;usg=__iCJYcK0ETFhyYO9P0mN4ih4SxOk=&amp;h=150&amp;w=116&amp;sz=59&amp;hl=es&amp;start=23&amp;tbnid=DOpwFd9sM9GRQM:&amp;tbnh=96&amp;tbnw=74&amp;prev=/images?q=cartoon+cross&amp;gbv=2&amp;ndsp=18&amp;hl=es&amp;sa=N&amp;start=18"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images.google.hn/imgres?imgurl=http://cache3.asset-cache.net/xc/50689821.jpg?v=1&amp;c=IWSAsset&amp;k=2&amp;d=4996399091E8318626EE2F2EC06AE253E7C3DB1D2EA1C136&amp;imgrefurl=http://www.life.com/image/50689821&amp;usg=__LfFUkCE-I9k7IppbFLf4uDM7RJQ=&amp;h=560&amp;w=594&amp;sz=58&amp;hl=es&amp;start=40&amp;tbnid=Gv38mbS1wFuTmM:&amp;tbnh=127&amp;tbnw=135&amp;prev=/images?q=ivan+pavlov+experiment&amp;gbv=2&amp;ndsp=18&amp;hl=es&amp;sa=N&amp;start=36" TargetMode="Externa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images.google.hn/imgres?imgurl=http://www.scifiworld.es/ifdb_imagenes/peliculas/2772679_clockwork-orange.jpg&amp;imgrefurl=http://www.scifiworld.es/ifdb.php?t=10&amp;usg=__CnU743w2Avvn-YF01QUnU-Wuc7w=&amp;h=1612&amp;w=1116&amp;sz=213&amp;hl=es&amp;start=11&amp;tbnid=UoAKuZ8ntGdyeM:&amp;tbnh=150&amp;tbnw=104&amp;prev=/images?q=a+clockwork+orange&amp;gbv=2&amp;hl=es" TargetMode="Externa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http://www.bdb.co.za/shackle/images/bud_lizard.jpg" TargetMode="External"/><Relationship Id="rId1" Type="http://schemas.openxmlformats.org/officeDocument/2006/relationships/slideLayout" Target="../slideLayouts/slideLayout7.xml"/><Relationship Id="rId5" Type="http://schemas.openxmlformats.org/officeDocument/2006/relationships/image" Target="../media/image18.jpeg"/><Relationship Id="rId4" Type="http://schemas.openxmlformats.org/officeDocument/2006/relationships/hyperlink" Target="http://www.neonsign.com/eng_neonsigns/images/budweiserfrogfinal.jpg"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images.google.hn/imgres?imgurl=http://www.graphicsbydezign.com/images/clip-art/food-fast.gif&amp;imgrefurl=http://www.graphicsbydezign.com/food-clip-art.html&amp;usg=__AgDebZZ7jVDsdkXNaKMC1xRMyGk=&amp;h=310&amp;w=308&amp;sz=8&amp;hl=es&amp;start=1&amp;tbnid=nJuZNnFqsNbFEM:&amp;tbnh=117&amp;tbnw=116&amp;prev=/images?q=food&amp;gbv=2&amp;hl=es" TargetMode="External"/><Relationship Id="rId2" Type="http://schemas.openxmlformats.org/officeDocument/2006/relationships/image" Target="../media/image19.jpeg"/><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1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hyperlink" Target="http://images.google.hn/imgres?imgurl=http://www.blairwest.com/Certif.jpg&amp;imgrefurl=http://www.blairwest.com/safety.html&amp;usg=__b6cQMsNvIgL9sR1EO9rgTaT-z54=&amp;h=158&amp;w=185&amp;sz=10&amp;hl=es&amp;start=2&amp;tbnid=g0UkinQP5oM0QM:&amp;tbnh=87&amp;tbnw=102&amp;prev=/images?q=award+drawing&amp;gbv=2&amp;hl=es" TargetMode="External"/><Relationship Id="rId1" Type="http://schemas.openxmlformats.org/officeDocument/2006/relationships/slideLayout" Target="../slideLayouts/slideLayout7.xml"/><Relationship Id="rId5" Type="http://schemas.openxmlformats.org/officeDocument/2006/relationships/image" Target="../media/image22.jpeg"/><Relationship Id="rId4" Type="http://schemas.openxmlformats.org/officeDocument/2006/relationships/hyperlink" Target="http://images.google.hn/imgres?imgurl=http://www.faqs.org/health/images/uchr_01_img0032.jpg&amp;imgrefurl=http://www.faqs.org/health/Body-by-Design-V1/The-Digestive-System-Design-parts-of-the-digestive-system.html&amp;usg=__IVFsMNfdPAhDufrlRXM2H2BY2qg=&amp;h=193&amp;w=193&amp;sz=9&amp;hl=es&amp;start=22&amp;tbnid=_Ltn6EF2Oczi6M:&amp;tbnh=103&amp;tbnw=103&amp;prev=/images?q=ivan+pavlovs+dog+experiment&amp;gbv=2&amp;ndsp=18&amp;hl=es&amp;sa=N&amp;start=18" TargetMode="External"/></Relationships>
</file>

<file path=ppt/slides/_rels/slide18.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4.gi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hyperlink" Target="http://www.youtube.com/watch?v=fjegortAhHA" TargetMode="External"/><Relationship Id="rId3" Type="http://schemas.openxmlformats.org/officeDocument/2006/relationships/hyperlink" Target="http://allpsych.com/biographies/pavlov.html" TargetMode="External"/><Relationship Id="rId7" Type="http://schemas.openxmlformats.org/officeDocument/2006/relationships/hyperlink" Target="http://www.sntp.net/behaviorism/pavlov.htm"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hyperlink" Target="http://www.usu.edu/psycho101/lectures/chp4learning/cartoon_dog.gif" TargetMode="External"/><Relationship Id="rId11" Type="http://schemas.openxmlformats.org/officeDocument/2006/relationships/image" Target="../media/image25.jpeg"/><Relationship Id="rId5" Type="http://schemas.openxmlformats.org/officeDocument/2006/relationships/hyperlink" Target="http://faculty.frostburg.edu/mbradley/psyography/ivanpavlov.html" TargetMode="External"/><Relationship Id="rId10" Type="http://schemas.openxmlformats.org/officeDocument/2006/relationships/hyperlink" Target="http://images.google.es/imgres?imgurl=http://www.psywww.com/intropsych/ch05_conditioning/05pavlov.jpg&amp;imgrefurl=http://www.psywww.com/intropsych/ch05_conditioning/pavlovs_dog.html&amp;usg=__5VPYb_MZtZEBhIoEKa5fDL8xqVQ=&amp;h=900&amp;w=663&amp;sz=215&amp;hl=es&amp;start=4&amp;um=1&amp;tbnid=NW_nktcbantunM:&amp;tbnh=146&amp;tbnw=108&amp;prev=/images?q=pavlov+psychology&amp;hl=es&amp;rlz=1T4HPNN_esHN314HN314&amp;sa=N&amp;um=1" TargetMode="External"/><Relationship Id="rId4" Type="http://schemas.openxmlformats.org/officeDocument/2006/relationships/hyperlink" Target="http://en.wikipedia.org/wiki/Ivan_Pavlov" TargetMode="External"/><Relationship Id="rId9" Type="http://schemas.openxmlformats.org/officeDocument/2006/relationships/hyperlink" Target="http://psychology.about.com/od/profilesofmajorthinkers/p/pavlov.htm"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images.google.hn/imgres?imgurl=http://brandingadvice.typepad.com/photos/uncategorized/pavlovsbeagle.jpg&amp;imgrefurl=http://brandingadvice.typepad.com/my_weblog/2006/01/beep_beep_my_bu.html&amp;usg=__KYZbgcpZJmfkyG22IO10Z9jAsMk=&amp;h=480&amp;w=360&amp;sz=21&amp;hl=es&amp;start=26&amp;tbnid=XXCxr18lCwS5_M:&amp;tbnh=129&amp;tbnw=97&amp;prev=/images?q=ivan+pavlovs+experiment&amp;gbv=2&amp;ndsp=18&amp;hl=es&amp;sa=N&amp;start=18"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theotherbps.googlepages.com/Press_for_food.jpg/Press_for_food-full;crop:0.12,0.06,0.97,0.92.jp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images.google.hn/imgres?imgurl=http://abogadosylaley.files.wordpress.com/2009/01/dog-attack.jpg&amp;imgrefurl=http://abogadosylaley.wordpress.com/2009/01/21/reclamaciones-por-danos-personales-participacion-de-mordeduras-de-perro/&amp;usg=__tO1gMSCUml4bTSsPy-TVOcWnqiw=&amp;h=300&amp;w=344&amp;sz=34&amp;hl=es&amp;start=8&amp;tbnid=6-1W2WuLA_rURM:&amp;tbnh=105&amp;tbnw=120&amp;prev=/images?q=dog&amp;gbv=2&amp;hl=es" TargetMode="Externa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Explosión 1"/>
          <p:cNvSpPr/>
          <p:nvPr/>
        </p:nvSpPr>
        <p:spPr>
          <a:xfrm rot="21343398">
            <a:off x="1722455" y="603319"/>
            <a:ext cx="6762126" cy="4298205"/>
          </a:xfrm>
          <a:prstGeom prst="irregularSeal1">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dirty="0"/>
          </a:p>
        </p:txBody>
      </p:sp>
      <p:sp>
        <p:nvSpPr>
          <p:cNvPr id="4" name="3 Rectángulo"/>
          <p:cNvSpPr/>
          <p:nvPr/>
        </p:nvSpPr>
        <p:spPr>
          <a:xfrm>
            <a:off x="2500298" y="1857364"/>
            <a:ext cx="4884479" cy="1323439"/>
          </a:xfrm>
          <a:prstGeom prst="rect">
            <a:avLst/>
          </a:prstGeom>
          <a:noFill/>
        </p:spPr>
        <p:txBody>
          <a:bodyPr wrap="none" lIns="91440" tIns="45720" rIns="91440" bIns="45720">
            <a:spAutoFit/>
          </a:bodyPr>
          <a:lstStyle/>
          <a:p>
            <a:pPr algn="ctr"/>
            <a:r>
              <a:rPr lang="es-ES" sz="8000" b="1" dirty="0" smtClean="0">
                <a:ln w="18000">
                  <a:solidFill>
                    <a:srgbClr val="FFFF00"/>
                  </a:solidFill>
                  <a:prstDash val="solid"/>
                  <a:miter lim="800000"/>
                </a:ln>
                <a:solidFill>
                  <a:schemeClr val="bg1">
                    <a:lumMod val="95000"/>
                    <a:lumOff val="5000"/>
                  </a:schemeClr>
                </a:solidFill>
                <a:effectLst>
                  <a:outerShdw blurRad="25500" dist="23000" dir="7020000" algn="tl">
                    <a:srgbClr val="000000">
                      <a:alpha val="50000"/>
                    </a:srgbClr>
                  </a:outerShdw>
                </a:effectLst>
                <a:latin typeface="Blue Highway Linocut" pitchFamily="2" charset="0"/>
              </a:rPr>
              <a:t>IVAN PAVLOV</a:t>
            </a:r>
            <a:endParaRPr lang="es-ES" sz="8000" b="1" cap="none" spc="0" dirty="0">
              <a:ln w="18000">
                <a:solidFill>
                  <a:srgbClr val="FFFF00"/>
                </a:solidFill>
                <a:prstDash val="solid"/>
                <a:miter lim="800000"/>
              </a:ln>
              <a:solidFill>
                <a:schemeClr val="bg1">
                  <a:lumMod val="95000"/>
                  <a:lumOff val="5000"/>
                </a:schemeClr>
              </a:solidFill>
              <a:effectLst>
                <a:outerShdw blurRad="25500" dist="23000" dir="7020000" algn="tl">
                  <a:srgbClr val="000000">
                    <a:alpha val="50000"/>
                  </a:srgbClr>
                </a:outerShdw>
              </a:effectLst>
              <a:latin typeface="Blue Highway Linocut" pitchFamily="2" charset="0"/>
            </a:endParaRPr>
          </a:p>
        </p:txBody>
      </p:sp>
      <p:sp>
        <p:nvSpPr>
          <p:cNvPr id="5" name="4 Rectángulo"/>
          <p:cNvSpPr/>
          <p:nvPr/>
        </p:nvSpPr>
        <p:spPr>
          <a:xfrm rot="20328181">
            <a:off x="33600" y="767387"/>
            <a:ext cx="4434740" cy="1015663"/>
          </a:xfrm>
          <a:prstGeom prst="rect">
            <a:avLst/>
          </a:prstGeom>
          <a:noFill/>
        </p:spPr>
        <p:txBody>
          <a:bodyPr wrap="none" lIns="91440" tIns="45720" rIns="91440" bIns="45720">
            <a:spAutoFit/>
          </a:bodyPr>
          <a:lstStyle/>
          <a:p>
            <a:pPr algn="ctr"/>
            <a:r>
              <a:rPr lang="es-ES" sz="6000" b="1" cap="all" spc="0" dirty="0" smtClean="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rPr>
              <a:t>PRESENTING:</a:t>
            </a:r>
            <a:endParaRPr lang="es-ES" sz="6000" b="1" cap="all" spc="0" dirty="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endParaRPr>
          </a:p>
        </p:txBody>
      </p:sp>
      <p:sp>
        <p:nvSpPr>
          <p:cNvPr id="7" name="6 Rectángulo"/>
          <p:cNvSpPr/>
          <p:nvPr/>
        </p:nvSpPr>
        <p:spPr>
          <a:xfrm>
            <a:off x="214282" y="5143512"/>
            <a:ext cx="4714908" cy="1446550"/>
          </a:xfrm>
          <a:prstGeom prst="rect">
            <a:avLst/>
          </a:prstGeom>
          <a:solidFill>
            <a:schemeClr val="bg1">
              <a:lumMod val="95000"/>
              <a:lumOff val="5000"/>
            </a:schemeClr>
          </a:solidFill>
        </p:spPr>
        <p:txBody>
          <a:bodyPr wrap="square" lIns="91440" tIns="45720" rIns="91440" bIns="45720">
            <a:spAutoFit/>
          </a:bodyPr>
          <a:lstStyle/>
          <a:p>
            <a:pPr algn="ctr"/>
            <a:r>
              <a:rPr lang="es-ES" sz="4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Isabella espinal</a:t>
            </a:r>
          </a:p>
          <a:p>
            <a:pPr algn="ctr"/>
            <a:r>
              <a:rPr lang="es-ES" sz="4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11th grade (ib)</a:t>
            </a:r>
            <a:endParaRPr lang="es-ES" sz="4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13314" name="Picture 2" descr="http://georgecoghill.com/illo/images/illustration/_commercial/cartoon-puppy-dog.jpg"/>
          <p:cNvPicPr>
            <a:picLocks noChangeAspect="1" noChangeArrowheads="1"/>
          </p:cNvPicPr>
          <p:nvPr/>
        </p:nvPicPr>
        <p:blipFill>
          <a:blip r:embed="rId2" cstate="print"/>
          <a:srcRect/>
          <a:stretch>
            <a:fillRect/>
          </a:stretch>
        </p:blipFill>
        <p:spPr bwMode="auto">
          <a:xfrm>
            <a:off x="7215206" y="4929198"/>
            <a:ext cx="1684151" cy="1643074"/>
          </a:xfrm>
          <a:prstGeom prst="rect">
            <a:avLst/>
          </a:prstGeom>
          <a:noFill/>
        </p:spPr>
      </p:pic>
      <p:sp>
        <p:nvSpPr>
          <p:cNvPr id="10" name="9 Llamada de nube"/>
          <p:cNvSpPr/>
          <p:nvPr/>
        </p:nvSpPr>
        <p:spPr>
          <a:xfrm>
            <a:off x="5143504" y="3929066"/>
            <a:ext cx="2143140" cy="1143008"/>
          </a:xfrm>
          <a:prstGeom prst="cloudCallout">
            <a:avLst>
              <a:gd name="adj1" fmla="val 58539"/>
              <a:gd name="adj2" fmla="val 55221"/>
            </a:avLst>
          </a:prstGeom>
          <a:solidFill>
            <a:schemeClr val="bg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dirty="0"/>
          </a:p>
        </p:txBody>
      </p:sp>
      <p:sp>
        <p:nvSpPr>
          <p:cNvPr id="11" name="10 CuadroTexto"/>
          <p:cNvSpPr txBox="1"/>
          <p:nvPr/>
        </p:nvSpPr>
        <p:spPr>
          <a:xfrm>
            <a:off x="5357818" y="4214818"/>
            <a:ext cx="1714512" cy="461665"/>
          </a:xfrm>
          <a:prstGeom prst="rect">
            <a:avLst/>
          </a:prstGeom>
          <a:noFill/>
        </p:spPr>
        <p:txBody>
          <a:bodyPr wrap="square" rtlCol="0">
            <a:spAutoFit/>
          </a:bodyPr>
          <a:lstStyle/>
          <a:p>
            <a:r>
              <a:rPr lang="es-HN" sz="2400" dirty="0" smtClean="0">
                <a:solidFill>
                  <a:schemeClr val="bg1"/>
                </a:solidFill>
                <a:latin typeface="Blue Highway Linocut" pitchFamily="2" charset="0"/>
              </a:rPr>
              <a:t>AND HIS DOG!</a:t>
            </a:r>
            <a:endParaRPr lang="es-HN" sz="2400" dirty="0">
              <a:solidFill>
                <a:schemeClr val="bg1"/>
              </a:solidFill>
              <a:latin typeface="Blue Highway Linocut" pitchFamily="2"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http://t0.gstatic.com/images?q=tbn:yw04_GyBKYy3_M:http://www.ecoliblog.com/493px-Taco_Bell_logo.svg.png">
            <a:hlinkClick r:id="rId2"/>
          </p:cNvPr>
          <p:cNvPicPr>
            <a:picLocks noChangeAspect="1" noChangeArrowheads="1"/>
          </p:cNvPicPr>
          <p:nvPr/>
        </p:nvPicPr>
        <p:blipFill>
          <a:blip r:embed="rId3" cstate="print"/>
          <a:srcRect/>
          <a:stretch>
            <a:fillRect/>
          </a:stretch>
        </p:blipFill>
        <p:spPr bwMode="auto">
          <a:xfrm>
            <a:off x="3000364" y="1714488"/>
            <a:ext cx="3214710" cy="3786214"/>
          </a:xfrm>
          <a:prstGeom prst="rect">
            <a:avLst/>
          </a:prstGeom>
          <a:solidFill>
            <a:schemeClr val="accent1">
              <a:alpha val="0"/>
            </a:schemeClr>
          </a:solidFill>
          <a:ln>
            <a:solidFill>
              <a:schemeClr val="accent1">
                <a:shade val="50000"/>
              </a:schemeClr>
            </a:solidFill>
          </a:ln>
        </p:spPr>
      </p:pic>
      <p:sp>
        <p:nvSpPr>
          <p:cNvPr id="11" name="10 Llamada de flecha hacia abajo"/>
          <p:cNvSpPr/>
          <p:nvPr/>
        </p:nvSpPr>
        <p:spPr>
          <a:xfrm>
            <a:off x="4857752" y="785794"/>
            <a:ext cx="3786214" cy="4500594"/>
          </a:xfrm>
          <a:prstGeom prst="downArrowCallout">
            <a:avLst>
              <a:gd name="adj1" fmla="val 14592"/>
              <a:gd name="adj2" fmla="val 25000"/>
              <a:gd name="adj3" fmla="val 25000"/>
              <a:gd name="adj4" fmla="val 64977"/>
            </a:avLst>
          </a:prstGeom>
          <a:solidFill>
            <a:schemeClr val="accent1">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10" name="9 Llamada de flecha hacia abajo"/>
          <p:cNvSpPr/>
          <p:nvPr/>
        </p:nvSpPr>
        <p:spPr>
          <a:xfrm>
            <a:off x="4857752" y="4071942"/>
            <a:ext cx="3786214" cy="1500198"/>
          </a:xfrm>
          <a:prstGeom prst="downArrowCallout">
            <a:avLst>
              <a:gd name="adj1" fmla="val 37549"/>
              <a:gd name="adj2" fmla="val 42031"/>
              <a:gd name="adj3" fmla="val 20265"/>
              <a:gd name="adj4" fmla="val 65705"/>
            </a:avLst>
          </a:prstGeom>
          <a:solidFill>
            <a:schemeClr val="accent1">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8" name="7 Flecha derecha"/>
          <p:cNvSpPr/>
          <p:nvPr/>
        </p:nvSpPr>
        <p:spPr>
          <a:xfrm>
            <a:off x="714348" y="3357562"/>
            <a:ext cx="3643338" cy="2286016"/>
          </a:xfrm>
          <a:prstGeom prst="rightArrow">
            <a:avLst>
              <a:gd name="adj1" fmla="val 76563"/>
              <a:gd name="adj2" fmla="val 28917"/>
            </a:avLst>
          </a:prstGeom>
          <a:solidFill>
            <a:schemeClr val="accent1">
              <a:alpha val="6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7" name="6 Flecha derecha"/>
          <p:cNvSpPr/>
          <p:nvPr/>
        </p:nvSpPr>
        <p:spPr>
          <a:xfrm>
            <a:off x="714348" y="1214422"/>
            <a:ext cx="3643338" cy="2214578"/>
          </a:xfrm>
          <a:prstGeom prst="rightArrow">
            <a:avLst>
              <a:gd name="adj1" fmla="val 60930"/>
              <a:gd name="adj2" fmla="val 18425"/>
            </a:avLst>
          </a:prstGeom>
          <a:solidFill>
            <a:schemeClr val="accent1">
              <a:alpha val="6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2" name="1 CuadroTexto"/>
          <p:cNvSpPr txBox="1"/>
          <p:nvPr/>
        </p:nvSpPr>
        <p:spPr>
          <a:xfrm>
            <a:off x="571472" y="285728"/>
            <a:ext cx="4357718" cy="1077218"/>
          </a:xfrm>
          <a:prstGeom prst="rect">
            <a:avLst/>
          </a:prstGeom>
          <a:noFill/>
        </p:spPr>
        <p:txBody>
          <a:bodyPr wrap="square" rtlCol="0">
            <a:spAutoFit/>
          </a:bodyPr>
          <a:lstStyle/>
          <a:p>
            <a:r>
              <a:rPr lang="es-HN" sz="3200" dirty="0" smtClean="0">
                <a:solidFill>
                  <a:srgbClr val="FFFF00"/>
                </a:solidFill>
                <a:latin typeface="Showcard Gothic" pitchFamily="82" charset="0"/>
              </a:rPr>
              <a:t>GETTING THE RESPONSE PROCESS:</a:t>
            </a:r>
            <a:endParaRPr lang="es-HN" sz="3200" dirty="0">
              <a:solidFill>
                <a:srgbClr val="FFFF00"/>
              </a:solidFill>
              <a:latin typeface="Showcard Gothic" pitchFamily="82" charset="0"/>
            </a:endParaRPr>
          </a:p>
        </p:txBody>
      </p:sp>
      <p:sp>
        <p:nvSpPr>
          <p:cNvPr id="3" name="2 CuadroTexto"/>
          <p:cNvSpPr txBox="1"/>
          <p:nvPr/>
        </p:nvSpPr>
        <p:spPr>
          <a:xfrm>
            <a:off x="714348" y="1785926"/>
            <a:ext cx="4429156" cy="923330"/>
          </a:xfrm>
          <a:prstGeom prst="rect">
            <a:avLst/>
          </a:prstGeom>
          <a:noFill/>
        </p:spPr>
        <p:txBody>
          <a:bodyPr wrap="square" rtlCol="0">
            <a:spAutoFit/>
          </a:bodyPr>
          <a:lstStyle/>
          <a:p>
            <a:pPr marL="342900" indent="-342900">
              <a:buAutoNum type="arabicPeriod"/>
            </a:pPr>
            <a:r>
              <a:rPr lang="es-HN" dirty="0" smtClean="0">
                <a:solidFill>
                  <a:schemeClr val="bg1">
                    <a:lumMod val="95000"/>
                    <a:lumOff val="5000"/>
                  </a:schemeClr>
                </a:solidFill>
              </a:rPr>
              <a:t>THE BELL SOUNDED.</a:t>
            </a:r>
          </a:p>
          <a:p>
            <a:pPr marL="342900" indent="-342900">
              <a:buAutoNum type="arabicPeriod"/>
            </a:pPr>
            <a:r>
              <a:rPr lang="es-HN" dirty="0" smtClean="0">
                <a:solidFill>
                  <a:schemeClr val="bg1">
                    <a:lumMod val="95000"/>
                    <a:lumOff val="5000"/>
                  </a:schemeClr>
                </a:solidFill>
              </a:rPr>
              <a:t>THE FOOD ARRIVED.</a:t>
            </a:r>
          </a:p>
          <a:p>
            <a:pPr marL="342900" indent="-342900">
              <a:buAutoNum type="arabicPeriod"/>
            </a:pPr>
            <a:r>
              <a:rPr lang="es-HN" dirty="0" smtClean="0">
                <a:solidFill>
                  <a:schemeClr val="bg1">
                    <a:lumMod val="95000"/>
                    <a:lumOff val="5000"/>
                  </a:schemeClr>
                </a:solidFill>
              </a:rPr>
              <a:t>THE DOG STARTED SALIVATING</a:t>
            </a:r>
            <a:r>
              <a:rPr lang="es-HN" dirty="0" smtClean="0"/>
              <a:t>.</a:t>
            </a:r>
            <a:endParaRPr lang="es-HN" dirty="0"/>
          </a:p>
        </p:txBody>
      </p:sp>
      <p:sp>
        <p:nvSpPr>
          <p:cNvPr id="4" name="3 CuadroTexto"/>
          <p:cNvSpPr txBox="1"/>
          <p:nvPr/>
        </p:nvSpPr>
        <p:spPr>
          <a:xfrm>
            <a:off x="714348" y="3786190"/>
            <a:ext cx="3500462" cy="1477328"/>
          </a:xfrm>
          <a:prstGeom prst="rect">
            <a:avLst/>
          </a:prstGeom>
          <a:noFill/>
        </p:spPr>
        <p:txBody>
          <a:bodyPr wrap="square" rtlCol="0">
            <a:spAutoFit/>
          </a:bodyPr>
          <a:lstStyle/>
          <a:p>
            <a:pPr marL="342900" indent="-342900">
              <a:buAutoNum type="arabicPeriod"/>
            </a:pPr>
            <a:r>
              <a:rPr lang="es-HN" dirty="0" smtClean="0">
                <a:solidFill>
                  <a:schemeClr val="bg1">
                    <a:lumMod val="95000"/>
                    <a:lumOff val="5000"/>
                  </a:schemeClr>
                </a:solidFill>
              </a:rPr>
              <a:t>THE BELL SOUNDED </a:t>
            </a:r>
          </a:p>
          <a:p>
            <a:pPr marL="342900" indent="-342900">
              <a:buAutoNum type="arabicPeriod"/>
            </a:pPr>
            <a:r>
              <a:rPr lang="es-HN" dirty="0" smtClean="0">
                <a:solidFill>
                  <a:schemeClr val="bg1">
                    <a:lumMod val="95000"/>
                    <a:lumOff val="5000"/>
                  </a:schemeClr>
                </a:solidFill>
              </a:rPr>
              <a:t>THE DOG STARTED SALIVATING</a:t>
            </a:r>
          </a:p>
          <a:p>
            <a:pPr marL="342900" indent="-342900">
              <a:buAutoNum type="arabicPeriod"/>
            </a:pPr>
            <a:r>
              <a:rPr lang="es-HN" dirty="0" smtClean="0">
                <a:solidFill>
                  <a:schemeClr val="bg1">
                    <a:lumMod val="95000"/>
                    <a:lumOff val="5000"/>
                  </a:schemeClr>
                </a:solidFill>
              </a:rPr>
              <a:t>THE FOOD ARRIVED</a:t>
            </a:r>
          </a:p>
          <a:p>
            <a:pPr marL="342900" indent="-342900">
              <a:buAutoNum type="arabicPeriod"/>
            </a:pPr>
            <a:r>
              <a:rPr lang="es-HN" dirty="0" smtClean="0">
                <a:solidFill>
                  <a:schemeClr val="bg1">
                    <a:lumMod val="95000"/>
                    <a:lumOff val="5000"/>
                  </a:schemeClr>
                </a:solidFill>
              </a:rPr>
              <a:t>( THIS DIDN’T WORK FOR PAVLOV’S EXPERIMENT.)</a:t>
            </a:r>
          </a:p>
        </p:txBody>
      </p:sp>
      <p:sp>
        <p:nvSpPr>
          <p:cNvPr id="5" name="4 CuadroTexto"/>
          <p:cNvSpPr txBox="1"/>
          <p:nvPr/>
        </p:nvSpPr>
        <p:spPr>
          <a:xfrm>
            <a:off x="4857752" y="928670"/>
            <a:ext cx="3857652" cy="2862322"/>
          </a:xfrm>
          <a:prstGeom prst="rect">
            <a:avLst/>
          </a:prstGeom>
          <a:noFill/>
        </p:spPr>
        <p:txBody>
          <a:bodyPr wrap="square" rtlCol="0">
            <a:spAutoFit/>
          </a:bodyPr>
          <a:lstStyle/>
          <a:p>
            <a:r>
              <a:rPr lang="es-HN" dirty="0" smtClean="0">
                <a:solidFill>
                  <a:schemeClr val="bg1">
                    <a:lumMod val="95000"/>
                    <a:lumOff val="5000"/>
                  </a:schemeClr>
                </a:solidFill>
              </a:rPr>
              <a:t>BELL→  NEUTRAL STIMULUS: </a:t>
            </a:r>
            <a:r>
              <a:rPr lang="en-US" dirty="0" smtClean="0">
                <a:solidFill>
                  <a:schemeClr val="bg1">
                    <a:lumMod val="95000"/>
                    <a:lumOff val="5000"/>
                  </a:schemeClr>
                </a:solidFill>
              </a:rPr>
              <a:t>produces no specific response other than focusing attention.</a:t>
            </a:r>
          </a:p>
          <a:p>
            <a:r>
              <a:rPr lang="en-US" dirty="0" smtClean="0">
                <a:solidFill>
                  <a:schemeClr val="bg1">
                    <a:lumMod val="95000"/>
                    <a:lumOff val="5000"/>
                  </a:schemeClr>
                </a:solidFill>
              </a:rPr>
              <a:t>FOOD→ UNCONDITIONED STIMULUS: something natural , elicits an unconditioned response.  </a:t>
            </a:r>
          </a:p>
          <a:p>
            <a:r>
              <a:rPr lang="en-US" dirty="0" smtClean="0">
                <a:solidFill>
                  <a:schemeClr val="bg1">
                    <a:lumMod val="95000"/>
                    <a:lumOff val="5000"/>
                  </a:schemeClr>
                </a:solidFill>
              </a:rPr>
              <a:t>SALIVATION→ UNCONDITIONED RESPONSE: unlearned response that occurs naturally in response to an unconditioned stimulus.</a:t>
            </a:r>
            <a:endParaRPr lang="es-HN" dirty="0">
              <a:solidFill>
                <a:schemeClr val="bg1">
                  <a:lumMod val="95000"/>
                  <a:lumOff val="5000"/>
                </a:schemeClr>
              </a:solidFill>
            </a:endParaRPr>
          </a:p>
        </p:txBody>
      </p:sp>
      <p:sp>
        <p:nvSpPr>
          <p:cNvPr id="6" name="5 CuadroTexto"/>
          <p:cNvSpPr txBox="1"/>
          <p:nvPr/>
        </p:nvSpPr>
        <p:spPr>
          <a:xfrm>
            <a:off x="4929190" y="4071942"/>
            <a:ext cx="3571900" cy="923330"/>
          </a:xfrm>
          <a:prstGeom prst="rect">
            <a:avLst/>
          </a:prstGeom>
          <a:noFill/>
        </p:spPr>
        <p:txBody>
          <a:bodyPr wrap="square" rtlCol="0">
            <a:spAutoFit/>
          </a:bodyPr>
          <a:lstStyle/>
          <a:p>
            <a:r>
              <a:rPr lang="es-HN" dirty="0" smtClean="0">
                <a:solidFill>
                  <a:schemeClr val="bg1">
                    <a:lumMod val="95000"/>
                    <a:lumOff val="5000"/>
                  </a:schemeClr>
                </a:solidFill>
              </a:rPr>
              <a:t>BELL→ UNCONDITIONED STIMULUS. = SALIVATION→ UNCONDITIONED RESPONSE.</a:t>
            </a:r>
            <a:endParaRPr lang="es-HN" dirty="0">
              <a:solidFill>
                <a:schemeClr val="bg1">
                  <a:lumMod val="95000"/>
                  <a:lumOff val="5000"/>
                </a:schemeClr>
              </a:solidFill>
            </a:endParaRPr>
          </a:p>
        </p:txBody>
      </p:sp>
      <p:sp>
        <p:nvSpPr>
          <p:cNvPr id="9" name="8 CuadroTexto"/>
          <p:cNvSpPr txBox="1"/>
          <p:nvPr/>
        </p:nvSpPr>
        <p:spPr>
          <a:xfrm>
            <a:off x="571472" y="5643578"/>
            <a:ext cx="8286776" cy="1015663"/>
          </a:xfrm>
          <a:prstGeom prst="rect">
            <a:avLst/>
          </a:prstGeom>
          <a:noFill/>
        </p:spPr>
        <p:txBody>
          <a:bodyPr wrap="square" rtlCol="0">
            <a:spAutoFit/>
          </a:bodyPr>
          <a:lstStyle/>
          <a:p>
            <a:r>
              <a:rPr lang="es-HN" dirty="0" smtClean="0">
                <a:solidFill>
                  <a:srgbClr val="FFFF00"/>
                </a:solidFill>
              </a:rPr>
              <a:t>BELL→CONDITIONED STIMULUS: </a:t>
            </a:r>
            <a:r>
              <a:rPr lang="en-US" dirty="0" smtClean="0">
                <a:solidFill>
                  <a:srgbClr val="FFFF00"/>
                </a:solidFill>
              </a:rPr>
              <a:t>is previously neutral stimulus that once associated with the unconditioned stimulus it </a:t>
            </a:r>
            <a:r>
              <a:rPr lang="es-HN" dirty="0" err="1" smtClean="0">
                <a:solidFill>
                  <a:srgbClr val="FFFF00"/>
                </a:solidFill>
              </a:rPr>
              <a:t>triggers</a:t>
            </a:r>
            <a:r>
              <a:rPr lang="es-HN" dirty="0" smtClean="0">
                <a:solidFill>
                  <a:srgbClr val="FFFF00"/>
                </a:solidFill>
              </a:rPr>
              <a:t> a </a:t>
            </a:r>
            <a:r>
              <a:rPr lang="es-HN" dirty="0" err="1" smtClean="0">
                <a:solidFill>
                  <a:srgbClr val="FFFF00"/>
                </a:solidFill>
              </a:rPr>
              <a:t>conditioned</a:t>
            </a:r>
            <a:r>
              <a:rPr lang="es-HN" dirty="0" smtClean="0">
                <a:solidFill>
                  <a:srgbClr val="FFFF00"/>
                </a:solidFill>
              </a:rPr>
              <a:t> response.</a:t>
            </a:r>
            <a:r>
              <a:rPr lang="es-HN" sz="2400" dirty="0" smtClean="0">
                <a:solidFill>
                  <a:srgbClr val="FFFF00"/>
                </a:solidFill>
              </a:rPr>
              <a:t> = </a:t>
            </a:r>
            <a:r>
              <a:rPr lang="es-HN" dirty="0" smtClean="0">
                <a:solidFill>
                  <a:srgbClr val="FFFF00"/>
                </a:solidFill>
              </a:rPr>
              <a:t>SALIVATION→ CONDITIONED RESPONSE: </a:t>
            </a:r>
            <a:r>
              <a:rPr lang="en-US" dirty="0" smtClean="0">
                <a:solidFill>
                  <a:srgbClr val="FFFF00"/>
                </a:solidFill>
              </a:rPr>
              <a:t>learned response to the previously neutral stimulus.</a:t>
            </a:r>
            <a:endParaRPr lang="es-HN" dirty="0">
              <a:solidFill>
                <a:srgbClr val="FFFF0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Elipse"/>
          <p:cNvSpPr/>
          <p:nvPr/>
        </p:nvSpPr>
        <p:spPr>
          <a:xfrm>
            <a:off x="0" y="142852"/>
            <a:ext cx="3357586" cy="3143272"/>
          </a:xfrm>
          <a:prstGeom prst="ellipse">
            <a:avLst/>
          </a:prstGeom>
          <a:solidFill>
            <a:srgbClr val="000099">
              <a:alpha val="62745"/>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5" name="4 Proceso"/>
          <p:cNvSpPr/>
          <p:nvPr/>
        </p:nvSpPr>
        <p:spPr>
          <a:xfrm rot="21139169">
            <a:off x="2143108" y="1214422"/>
            <a:ext cx="7000892" cy="4286280"/>
          </a:xfrm>
          <a:prstGeom prst="flowChartProcess">
            <a:avLst/>
          </a:prstGeom>
          <a:solidFill>
            <a:srgbClr val="2CEA22">
              <a:alpha val="5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pic>
        <p:nvPicPr>
          <p:cNvPr id="1026" name="Picture 2" descr="http://2.bp.blogspot.com/_G7la-BXebak/ScfNJvA2s0I/AAAAAAAACUM/FNugwLVI5Pw/s320/Classical+Conditioning.jpg"/>
          <p:cNvPicPr>
            <a:picLocks noChangeAspect="1" noChangeArrowheads="1"/>
          </p:cNvPicPr>
          <p:nvPr/>
        </p:nvPicPr>
        <p:blipFill>
          <a:blip r:embed="rId2" cstate="print"/>
          <a:srcRect/>
          <a:stretch>
            <a:fillRect/>
          </a:stretch>
        </p:blipFill>
        <p:spPr bwMode="auto">
          <a:xfrm rot="373800">
            <a:off x="335236" y="478120"/>
            <a:ext cx="2357454" cy="2357454"/>
          </a:xfrm>
          <a:prstGeom prst="rect">
            <a:avLst/>
          </a:prstGeom>
          <a:noFill/>
        </p:spPr>
      </p:pic>
      <p:pic>
        <p:nvPicPr>
          <p:cNvPr id="1028" name="Picture 4" descr="http://www.flavinscorner.com/pdog.JPG"/>
          <p:cNvPicPr>
            <a:picLocks noChangeAspect="1" noChangeArrowheads="1"/>
          </p:cNvPicPr>
          <p:nvPr/>
        </p:nvPicPr>
        <p:blipFill>
          <a:blip r:embed="rId3" cstate="print"/>
          <a:srcRect/>
          <a:stretch>
            <a:fillRect/>
          </a:stretch>
        </p:blipFill>
        <p:spPr bwMode="auto">
          <a:xfrm rot="21140210">
            <a:off x="2519025" y="1507259"/>
            <a:ext cx="6090090" cy="3571900"/>
          </a:xfrm>
          <a:prstGeom prst="rect">
            <a:avLst/>
          </a:prstGeom>
          <a:noFill/>
        </p:spPr>
      </p:pic>
      <p:sp>
        <p:nvSpPr>
          <p:cNvPr id="8" name="7 Proceso"/>
          <p:cNvSpPr/>
          <p:nvPr/>
        </p:nvSpPr>
        <p:spPr>
          <a:xfrm>
            <a:off x="1857356" y="5072074"/>
            <a:ext cx="6858048" cy="785818"/>
          </a:xfrm>
          <a:prstGeom prst="flowChartProcess">
            <a:avLst/>
          </a:prstGeom>
          <a:solidFill>
            <a:schemeClr val="tx1">
              <a:lumMod val="75000"/>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4" name="3 Estrella de 5 puntas"/>
          <p:cNvSpPr/>
          <p:nvPr/>
        </p:nvSpPr>
        <p:spPr>
          <a:xfrm rot="20921115">
            <a:off x="446407" y="4414017"/>
            <a:ext cx="2214578" cy="1857388"/>
          </a:xfrm>
          <a:prstGeom prst="star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7" name="6 CuadroTexto"/>
          <p:cNvSpPr txBox="1"/>
          <p:nvPr/>
        </p:nvSpPr>
        <p:spPr>
          <a:xfrm>
            <a:off x="2428860" y="5214950"/>
            <a:ext cx="6072230" cy="400110"/>
          </a:xfrm>
          <a:prstGeom prst="rect">
            <a:avLst/>
          </a:prstGeom>
          <a:noFill/>
        </p:spPr>
        <p:txBody>
          <a:bodyPr wrap="square" rtlCol="0">
            <a:spAutoFit/>
          </a:bodyPr>
          <a:lstStyle/>
          <a:p>
            <a:r>
              <a:rPr lang="es-HN" sz="2000" dirty="0" smtClean="0">
                <a:solidFill>
                  <a:schemeClr val="bg1">
                    <a:lumMod val="95000"/>
                    <a:lumOff val="5000"/>
                  </a:schemeClr>
                </a:solidFill>
              </a:rPr>
              <a:t>1.  </a:t>
            </a:r>
            <a:r>
              <a:rPr lang="es-HN" sz="2000" dirty="0" smtClean="0">
                <a:solidFill>
                  <a:schemeClr val="bg1">
                    <a:lumMod val="95000"/>
                    <a:lumOff val="5000"/>
                  </a:schemeClr>
                </a:solidFill>
                <a:hlinkClick r:id="rId4"/>
              </a:rPr>
              <a:t>http://www.youtube.com/watch?v=cP5lCleK-PM</a:t>
            </a:r>
            <a:r>
              <a:rPr lang="es-HN" sz="2000" dirty="0" smtClean="0">
                <a:solidFill>
                  <a:schemeClr val="bg1">
                    <a:lumMod val="95000"/>
                    <a:lumOff val="5000"/>
                  </a:schemeClr>
                </a:solidFill>
              </a:rPr>
              <a:t> </a:t>
            </a:r>
            <a:endParaRPr lang="es-HN" sz="2000" dirty="0">
              <a:solidFill>
                <a:schemeClr val="bg1">
                  <a:lumMod val="95000"/>
                  <a:lumOff val="5000"/>
                </a:schemeClr>
              </a:solidFill>
            </a:endParaRPr>
          </a:p>
        </p:txBody>
      </p:sp>
      <p:sp>
        <p:nvSpPr>
          <p:cNvPr id="9" name="8 CuadroTexto"/>
          <p:cNvSpPr txBox="1"/>
          <p:nvPr/>
        </p:nvSpPr>
        <p:spPr>
          <a:xfrm rot="21109276">
            <a:off x="896295" y="5022459"/>
            <a:ext cx="1357322" cy="646331"/>
          </a:xfrm>
          <a:prstGeom prst="rect">
            <a:avLst/>
          </a:prstGeom>
          <a:noFill/>
        </p:spPr>
        <p:txBody>
          <a:bodyPr wrap="square" rtlCol="0">
            <a:spAutoFit/>
          </a:bodyPr>
          <a:lstStyle/>
          <a:p>
            <a:r>
              <a:rPr lang="es-HN" sz="3600" dirty="0" smtClean="0">
                <a:latin typeface="Showcard Gothic" pitchFamily="82" charset="0"/>
              </a:rPr>
              <a:t>LINK</a:t>
            </a:r>
            <a:endParaRPr lang="es-HN" sz="3600" dirty="0">
              <a:latin typeface="Showcard Gothic" pitchFamily="82"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Proceso"/>
          <p:cNvSpPr/>
          <p:nvPr/>
        </p:nvSpPr>
        <p:spPr>
          <a:xfrm>
            <a:off x="500034" y="428604"/>
            <a:ext cx="8001056" cy="6143668"/>
          </a:xfrm>
          <a:prstGeom prst="flowChartProcess">
            <a:avLst/>
          </a:prstGeom>
          <a:solidFill>
            <a:srgbClr val="CC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3" name="2 Explosión 1"/>
          <p:cNvSpPr/>
          <p:nvPr/>
        </p:nvSpPr>
        <p:spPr>
          <a:xfrm rot="606182">
            <a:off x="-136048" y="494456"/>
            <a:ext cx="8716861" cy="7191591"/>
          </a:xfrm>
          <a:prstGeom prst="irregularSeal1">
            <a:avLst/>
          </a:prstGeom>
          <a:solidFill>
            <a:srgbClr val="FF00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2" name="1 Rectángulo"/>
          <p:cNvSpPr/>
          <p:nvPr/>
        </p:nvSpPr>
        <p:spPr>
          <a:xfrm>
            <a:off x="571472" y="428604"/>
            <a:ext cx="6145400" cy="923330"/>
          </a:xfrm>
          <a:prstGeom prst="rect">
            <a:avLst/>
          </a:prstGeom>
          <a:noFill/>
        </p:spPr>
        <p:txBody>
          <a:bodyPr wrap="none" lIns="91440" tIns="45720" rIns="91440" bIns="45720">
            <a:spAutoFit/>
          </a:bodyPr>
          <a:lstStyle/>
          <a:p>
            <a:pPr algn="ctr"/>
            <a:r>
              <a:rPr lang="es-ES" sz="5400" b="1" cap="none" spc="0" dirty="0" smtClean="0">
                <a:ln w="10541" cmpd="sng">
                  <a:solidFill>
                    <a:srgbClr val="7D7D7D">
                      <a:tint val="100000"/>
                      <a:shade val="100000"/>
                      <a:satMod val="110000"/>
                    </a:srgbClr>
                  </a:solidFill>
                  <a:prstDash val="solid"/>
                </a:ln>
                <a:solidFill>
                  <a:schemeClr val="bg1"/>
                </a:solidFill>
                <a:effectLst/>
              </a:rPr>
              <a:t>YOU DIDN’T KNOW!!</a:t>
            </a:r>
            <a:endParaRPr lang="es-ES" sz="5400" b="1" cap="none" spc="0" dirty="0">
              <a:ln w="10541" cmpd="sng">
                <a:solidFill>
                  <a:srgbClr val="7D7D7D">
                    <a:tint val="100000"/>
                    <a:shade val="100000"/>
                    <a:satMod val="110000"/>
                  </a:srgbClr>
                </a:solidFill>
                <a:prstDash val="solid"/>
              </a:ln>
              <a:solidFill>
                <a:schemeClr val="bg1"/>
              </a:solidFill>
              <a:effectLst/>
            </a:endParaRPr>
          </a:p>
        </p:txBody>
      </p:sp>
      <p:sp>
        <p:nvSpPr>
          <p:cNvPr id="4" name="3 CuadroTexto"/>
          <p:cNvSpPr txBox="1"/>
          <p:nvPr/>
        </p:nvSpPr>
        <p:spPr>
          <a:xfrm>
            <a:off x="1357290" y="1285860"/>
            <a:ext cx="6215106" cy="5909310"/>
          </a:xfrm>
          <a:prstGeom prst="rect">
            <a:avLst/>
          </a:prstGeom>
          <a:noFill/>
        </p:spPr>
        <p:txBody>
          <a:bodyPr wrap="square" rtlCol="0">
            <a:spAutoFit/>
          </a:bodyPr>
          <a:lstStyle/>
          <a:p>
            <a:pPr>
              <a:buFont typeface="Arial" pitchFamily="34" charset="0"/>
              <a:buChar char="•"/>
            </a:pPr>
            <a:r>
              <a:rPr lang="en-US" sz="2000" b="1" dirty="0" smtClean="0">
                <a:solidFill>
                  <a:srgbClr val="FFFF00"/>
                </a:solidFill>
              </a:rPr>
              <a:t>Born to a Russian minister on September 14, 1849, Pavlov grew up in the town of Ryazan. Due to a childhood accident, Ivan was unable to attend school as early as other children, but did get started at age 11. After finishing school he was sent to theological seminary to follow in his father's footsteps, but dropped out in 1870 to enroll at the University of St. Petersburg. It was there that Pavlov became interested in and started his career in physiology .</a:t>
            </a:r>
          </a:p>
          <a:p>
            <a:pPr>
              <a:buFont typeface="Arial" pitchFamily="34" charset="0"/>
              <a:buChar char="•"/>
            </a:pPr>
            <a:r>
              <a:rPr lang="en-US" sz="2000" b="1" dirty="0" smtClean="0">
                <a:solidFill>
                  <a:srgbClr val="FFFF00"/>
                </a:solidFill>
              </a:rPr>
              <a:t>There is a </a:t>
            </a:r>
            <a:r>
              <a:rPr lang="es-HN" sz="2000" b="1" dirty="0" err="1" smtClean="0">
                <a:solidFill>
                  <a:srgbClr val="FFFF00"/>
                </a:solidFill>
              </a:rPr>
              <a:t>progressive</a:t>
            </a:r>
            <a:r>
              <a:rPr lang="es-HN" sz="2000" b="1" dirty="0" smtClean="0">
                <a:solidFill>
                  <a:srgbClr val="FFFF00"/>
                </a:solidFill>
              </a:rPr>
              <a:t> rock/AOR</a:t>
            </a:r>
            <a:r>
              <a:rPr lang="en-US" sz="2000" b="1" dirty="0" smtClean="0">
                <a:solidFill>
                  <a:srgbClr val="FFFF00"/>
                </a:solidFill>
              </a:rPr>
              <a:t> band from the 1970’s that was named Pavlov’s Dog. This band formed in St. Louis in 1972. </a:t>
            </a:r>
          </a:p>
          <a:p>
            <a:pPr>
              <a:buFont typeface="Arial" pitchFamily="34" charset="0"/>
              <a:buChar char="•"/>
            </a:pPr>
            <a:r>
              <a:rPr lang="en-US" sz="2000" b="1" dirty="0" smtClean="0">
                <a:solidFill>
                  <a:srgbClr val="FFFF00"/>
                </a:solidFill>
              </a:rPr>
              <a:t>Most commentary about Ivan Pavlov examines his work on conditioned reflexes and how it influenced other ideas, even brainwashing. One example is the book "Brainwashing from Pavlov to Powers" by Edward Hunter. </a:t>
            </a:r>
            <a:r>
              <a:rPr lang="en-US" sz="2000" dirty="0" smtClean="0"/>
              <a:t/>
            </a:r>
            <a:br>
              <a:rPr lang="en-US" sz="2000" dirty="0" smtClean="0"/>
            </a:br>
            <a:endParaRPr lang="en-US" sz="2000" b="1" dirty="0" smtClean="0">
              <a:solidFill>
                <a:srgbClr val="FFFF00"/>
              </a:solidFill>
            </a:endParaRPr>
          </a:p>
          <a:p>
            <a:endParaRPr lang="es-HN" dirty="0"/>
          </a:p>
        </p:txBody>
      </p:sp>
      <p:pic>
        <p:nvPicPr>
          <p:cNvPr id="4098" name="Picture 2" descr="http://t2.gstatic.com/images?q=tbn:uQC-nKo-NGSYxM:http://www.photoshoppix.com/modules/coppermine/albums/userpics/10008/normal_hound_dog.jpg">
            <a:hlinkClick r:id="rId2"/>
          </p:cNvPr>
          <p:cNvPicPr>
            <a:picLocks noChangeAspect="1" noChangeArrowheads="1"/>
          </p:cNvPicPr>
          <p:nvPr/>
        </p:nvPicPr>
        <p:blipFill>
          <a:blip r:embed="rId3" cstate="print"/>
          <a:srcRect/>
          <a:stretch>
            <a:fillRect/>
          </a:stretch>
        </p:blipFill>
        <p:spPr bwMode="auto">
          <a:xfrm rot="21088848">
            <a:off x="7285055" y="319892"/>
            <a:ext cx="1576518" cy="2024887"/>
          </a:xfrm>
          <a:prstGeom prst="rect">
            <a:avLst/>
          </a:prstGeom>
          <a:noFill/>
        </p:spPr>
      </p:pic>
      <p:pic>
        <p:nvPicPr>
          <p:cNvPr id="4100" name="Picture 4" descr="http://t0.gstatic.com/images?q=tbn:DOpwFd9sM9GRQM:http://www.imageenvision.com/sm/0025-0802-2319-4241_clip_art_graphic_of_a_wooden_cross_cartoon_character_with_welcoming_open_arms.jpg">
            <a:hlinkClick r:id="rId4"/>
          </p:cNvPr>
          <p:cNvPicPr>
            <a:picLocks noChangeAspect="1" noChangeArrowheads="1"/>
          </p:cNvPicPr>
          <p:nvPr/>
        </p:nvPicPr>
        <p:blipFill>
          <a:blip r:embed="rId5" cstate="print"/>
          <a:srcRect/>
          <a:stretch>
            <a:fillRect/>
          </a:stretch>
        </p:blipFill>
        <p:spPr bwMode="auto">
          <a:xfrm rot="1199074">
            <a:off x="7493600" y="4655283"/>
            <a:ext cx="1230606" cy="1845963"/>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Rectángulo"/>
          <p:cNvSpPr/>
          <p:nvPr/>
        </p:nvSpPr>
        <p:spPr>
          <a:xfrm>
            <a:off x="428596" y="5715016"/>
            <a:ext cx="8358246" cy="857256"/>
          </a:xfrm>
          <a:prstGeom prst="rect">
            <a:avLst/>
          </a:prstGeom>
          <a:gradFill>
            <a:gsLst>
              <a:gs pos="0">
                <a:srgbClr val="FF3399">
                  <a:alpha val="65000"/>
                </a:srgbClr>
              </a:gs>
              <a:gs pos="25000">
                <a:srgbClr val="FF6633"/>
              </a:gs>
              <a:gs pos="50000">
                <a:srgbClr val="FFFF00"/>
              </a:gs>
              <a:gs pos="75000">
                <a:srgbClr val="01A78F"/>
              </a:gs>
              <a:gs pos="100000">
                <a:srgbClr val="3366FF"/>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9" name="8 Rectángulo"/>
          <p:cNvSpPr/>
          <p:nvPr/>
        </p:nvSpPr>
        <p:spPr>
          <a:xfrm>
            <a:off x="428596" y="3786190"/>
            <a:ext cx="8286808" cy="1714512"/>
          </a:xfrm>
          <a:prstGeom prst="rect">
            <a:avLst/>
          </a:prstGeom>
          <a:gradFill>
            <a:gsLst>
              <a:gs pos="0">
                <a:srgbClr val="03D4A8">
                  <a:alpha val="34000"/>
                </a:srgbClr>
              </a:gs>
              <a:gs pos="25000">
                <a:srgbClr val="21D6E0"/>
              </a:gs>
              <a:gs pos="75000">
                <a:srgbClr val="0087E6"/>
              </a:gs>
              <a:gs pos="100000">
                <a:srgbClr val="005CBF"/>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8" name="7 Proceso"/>
          <p:cNvSpPr/>
          <p:nvPr/>
        </p:nvSpPr>
        <p:spPr>
          <a:xfrm>
            <a:off x="428596" y="1571612"/>
            <a:ext cx="8286808" cy="2000264"/>
          </a:xfrm>
          <a:prstGeom prst="flowChartProcess">
            <a:avLst/>
          </a:prstGeom>
          <a:gradFill>
            <a:gsLst>
              <a:gs pos="0">
                <a:srgbClr val="A603AB">
                  <a:alpha val="31000"/>
                </a:srgbClr>
              </a:gs>
              <a:gs pos="21001">
                <a:srgbClr val="0819FB"/>
              </a:gs>
              <a:gs pos="35001">
                <a:srgbClr val="1A8D48"/>
              </a:gs>
              <a:gs pos="52000">
                <a:srgbClr val="FFFF00"/>
              </a:gs>
              <a:gs pos="73000">
                <a:srgbClr val="EE3F17"/>
              </a:gs>
              <a:gs pos="88000">
                <a:srgbClr val="E81766"/>
              </a:gs>
              <a:gs pos="100000">
                <a:srgbClr val="A603AB"/>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2" name="1 Rectángulo"/>
          <p:cNvSpPr/>
          <p:nvPr/>
        </p:nvSpPr>
        <p:spPr>
          <a:xfrm>
            <a:off x="214282" y="357166"/>
            <a:ext cx="3786214" cy="1077218"/>
          </a:xfrm>
          <a:prstGeom prst="rect">
            <a:avLst/>
          </a:prstGeom>
          <a:noFill/>
        </p:spPr>
        <p:txBody>
          <a:bodyPr wrap="square" lIns="91440" tIns="45720" rIns="91440" bIns="45720">
            <a:spAutoFit/>
          </a:bodyPr>
          <a:lstStyle/>
          <a:p>
            <a:pPr algn="ctr"/>
            <a:r>
              <a:rPr lang="es-ES" sz="3200" b="1" cap="all" spc="0" dirty="0" err="1" smtClean="0">
                <a:ln w="9000" cmpd="sng">
                  <a:solidFill>
                    <a:schemeClr val="accent4">
                      <a:shade val="50000"/>
                      <a:satMod val="120000"/>
                    </a:schemeClr>
                  </a:solidFill>
                  <a:prstDash val="solid"/>
                </a:ln>
                <a:solidFill>
                  <a:srgbClr val="CC0099"/>
                </a:solidFill>
                <a:effectLst>
                  <a:reflection blurRad="12700" stA="28000" endPos="45000" dist="1000" dir="5400000" sy="-100000" algn="bl" rotWithShape="0"/>
                </a:effectLst>
                <a:latin typeface="Broadway" pitchFamily="82" charset="0"/>
              </a:rPr>
              <a:t>Pavlov</a:t>
            </a:r>
            <a:r>
              <a:rPr lang="es-ES" sz="3200" b="1" cap="all" spc="0" dirty="0" smtClean="0">
                <a:ln w="9000" cmpd="sng">
                  <a:solidFill>
                    <a:schemeClr val="accent4">
                      <a:shade val="50000"/>
                      <a:satMod val="120000"/>
                    </a:schemeClr>
                  </a:solidFill>
                  <a:prstDash val="solid"/>
                </a:ln>
                <a:solidFill>
                  <a:srgbClr val="CC0099"/>
                </a:solidFill>
                <a:effectLst>
                  <a:reflection blurRad="12700" stA="28000" endPos="45000" dist="1000" dir="5400000" sy="-100000" algn="bl" rotWithShape="0"/>
                </a:effectLst>
                <a:latin typeface="Broadway" pitchFamily="82" charset="0"/>
              </a:rPr>
              <a:t> </a:t>
            </a:r>
            <a:r>
              <a:rPr lang="es-ES" sz="3200" b="1" cap="all" spc="0" dirty="0" err="1" smtClean="0">
                <a:ln w="9000" cmpd="sng">
                  <a:solidFill>
                    <a:schemeClr val="accent4">
                      <a:shade val="50000"/>
                      <a:satMod val="120000"/>
                    </a:schemeClr>
                  </a:solidFill>
                  <a:prstDash val="solid"/>
                </a:ln>
                <a:solidFill>
                  <a:srgbClr val="CC0099"/>
                </a:solidFill>
                <a:effectLst>
                  <a:reflection blurRad="12700" stA="28000" endPos="45000" dist="1000" dir="5400000" sy="-100000" algn="bl" rotWithShape="0"/>
                </a:effectLst>
                <a:latin typeface="Broadway" pitchFamily="82" charset="0"/>
              </a:rPr>
              <a:t>Thought</a:t>
            </a:r>
            <a:r>
              <a:rPr lang="es-ES" sz="3200" b="1" cap="all" spc="0" dirty="0" smtClean="0">
                <a:ln w="9000" cmpd="sng">
                  <a:solidFill>
                    <a:schemeClr val="accent4">
                      <a:shade val="50000"/>
                      <a:satMod val="120000"/>
                    </a:schemeClr>
                  </a:solidFill>
                  <a:prstDash val="solid"/>
                </a:ln>
                <a:solidFill>
                  <a:srgbClr val="CC0099"/>
                </a:solidFill>
                <a:effectLst>
                  <a:reflection blurRad="12700" stA="28000" endPos="45000" dist="1000" dir="5400000" sy="-100000" algn="bl" rotWithShape="0"/>
                </a:effectLst>
                <a:latin typeface="Broadway" pitchFamily="82" charset="0"/>
              </a:rPr>
              <a:t>:</a:t>
            </a:r>
            <a:endParaRPr lang="es-ES" sz="3200" b="1" cap="all" spc="0" dirty="0">
              <a:ln w="9000" cmpd="sng">
                <a:solidFill>
                  <a:schemeClr val="accent4">
                    <a:shade val="50000"/>
                    <a:satMod val="120000"/>
                  </a:schemeClr>
                </a:solidFill>
                <a:prstDash val="solid"/>
              </a:ln>
              <a:solidFill>
                <a:srgbClr val="CC0099"/>
              </a:solidFill>
              <a:effectLst>
                <a:reflection blurRad="12700" stA="28000" endPos="45000" dist="1000" dir="5400000" sy="-100000" algn="bl" rotWithShape="0"/>
              </a:effectLst>
              <a:latin typeface="Broadway" pitchFamily="82" charset="0"/>
            </a:endParaRPr>
          </a:p>
        </p:txBody>
      </p:sp>
      <p:sp>
        <p:nvSpPr>
          <p:cNvPr id="4" name="3 CuadroTexto"/>
          <p:cNvSpPr txBox="1"/>
          <p:nvPr/>
        </p:nvSpPr>
        <p:spPr>
          <a:xfrm>
            <a:off x="500034" y="1571612"/>
            <a:ext cx="8072494" cy="830997"/>
          </a:xfrm>
          <a:prstGeom prst="rect">
            <a:avLst/>
          </a:prstGeom>
          <a:noFill/>
        </p:spPr>
        <p:txBody>
          <a:bodyPr wrap="square" rtlCol="0">
            <a:spAutoFit/>
          </a:bodyPr>
          <a:lstStyle/>
          <a:p>
            <a:r>
              <a:rPr lang="en-US" sz="1600" b="1" dirty="0" smtClean="0">
                <a:solidFill>
                  <a:schemeClr val="bg1">
                    <a:lumMod val="95000"/>
                    <a:lumOff val="5000"/>
                  </a:schemeClr>
                </a:solidFill>
              </a:rPr>
              <a:t>Pavlov felt that the experimental methods used by many physiologic researchers introduced too many sources of error. In order to understand the true physiological mechanisms of an organ, that organ had to be observed as it functioned as a part of whole body</a:t>
            </a:r>
            <a:r>
              <a:rPr lang="en-US" sz="1600" dirty="0" smtClean="0"/>
              <a:t>: </a:t>
            </a:r>
          </a:p>
        </p:txBody>
      </p:sp>
      <p:sp>
        <p:nvSpPr>
          <p:cNvPr id="5" name="4 CuadroTexto"/>
          <p:cNvSpPr txBox="1"/>
          <p:nvPr/>
        </p:nvSpPr>
        <p:spPr>
          <a:xfrm>
            <a:off x="571472" y="2285992"/>
            <a:ext cx="8286808" cy="1323439"/>
          </a:xfrm>
          <a:prstGeom prst="rect">
            <a:avLst/>
          </a:prstGeom>
          <a:noFill/>
        </p:spPr>
        <p:txBody>
          <a:bodyPr wrap="square" rtlCol="0">
            <a:spAutoFit/>
          </a:bodyPr>
          <a:lstStyle/>
          <a:p>
            <a:r>
              <a:rPr lang="en-US" sz="1600" b="1" dirty="0" smtClean="0">
                <a:solidFill>
                  <a:schemeClr val="bg1">
                    <a:lumMod val="95000"/>
                    <a:lumOff val="5000"/>
                  </a:schemeClr>
                </a:solidFill>
              </a:rPr>
              <a:t>"</a:t>
            </a:r>
            <a:r>
              <a:rPr lang="en-US" sz="1600" b="1" i="1" dirty="0" smtClean="0">
                <a:solidFill>
                  <a:schemeClr val="bg1">
                    <a:lumMod val="95000"/>
                    <a:lumOff val="5000"/>
                  </a:schemeClr>
                </a:solidFill>
              </a:rPr>
              <a:t>I would prefer to remain a pure physiologist, that is, an investigator who studies the functions of separate organs, the conditions of their activity, and the synthesis of their function in the total mechanism as a part or in the whole of the organism; and I am little interested in the ultimate, deep basis for the function of an organ or of its tissues, for which primarily chemical or physical analysis is required.</a:t>
            </a:r>
            <a:r>
              <a:rPr lang="en-US" sz="1600" b="1" dirty="0" smtClean="0">
                <a:solidFill>
                  <a:schemeClr val="bg1">
                    <a:lumMod val="95000"/>
                    <a:lumOff val="5000"/>
                  </a:schemeClr>
                </a:solidFill>
              </a:rPr>
              <a:t>" </a:t>
            </a:r>
            <a:endParaRPr lang="es-HN" sz="1600" b="1" dirty="0">
              <a:solidFill>
                <a:schemeClr val="bg1">
                  <a:lumMod val="95000"/>
                  <a:lumOff val="5000"/>
                </a:schemeClr>
              </a:solidFill>
            </a:endParaRPr>
          </a:p>
        </p:txBody>
      </p:sp>
      <p:sp>
        <p:nvSpPr>
          <p:cNvPr id="6" name="5 CuadroTexto"/>
          <p:cNvSpPr txBox="1"/>
          <p:nvPr/>
        </p:nvSpPr>
        <p:spPr>
          <a:xfrm>
            <a:off x="428596" y="3780234"/>
            <a:ext cx="8501122" cy="3077766"/>
          </a:xfrm>
          <a:prstGeom prst="rect">
            <a:avLst/>
          </a:prstGeom>
          <a:noFill/>
        </p:spPr>
        <p:txBody>
          <a:bodyPr wrap="square" rtlCol="0">
            <a:spAutoFit/>
          </a:bodyPr>
          <a:lstStyle/>
          <a:p>
            <a:r>
              <a:rPr lang="en-US" sz="1600" b="1" dirty="0" smtClean="0">
                <a:solidFill>
                  <a:schemeClr val="bg1">
                    <a:lumMod val="95000"/>
                    <a:lumOff val="5000"/>
                  </a:schemeClr>
                </a:solidFill>
              </a:rPr>
              <a:t>The final 35 years of Pavlov's research were devoted to the investigation of the conditioned reflex and the study of the brain. In the late 1920's, he began working with clinical patients, trying to understand the qualitative differences between the higher nervous processes of animals and of people. </a:t>
            </a:r>
          </a:p>
          <a:p>
            <a:r>
              <a:rPr lang="en-US" sz="1600" b="1" dirty="0" smtClean="0">
                <a:solidFill>
                  <a:schemeClr val="bg1">
                    <a:lumMod val="95000"/>
                    <a:lumOff val="5000"/>
                  </a:schemeClr>
                </a:solidFill>
              </a:rPr>
              <a:t>"</a:t>
            </a:r>
            <a:r>
              <a:rPr lang="en-US" sz="1600" b="1" i="1" dirty="0" smtClean="0">
                <a:solidFill>
                  <a:schemeClr val="bg1">
                    <a:lumMod val="95000"/>
                    <a:lumOff val="5000"/>
                  </a:schemeClr>
                </a:solidFill>
              </a:rPr>
              <a:t>Science will sooner or later bring the obtained objective results to our subjective world, and will at once illuminate our mysterious nature, will explain the mechanism and vital meaning of that which eternally occupies the human mind - it's conscience, and it's tribulations.</a:t>
            </a:r>
            <a:r>
              <a:rPr lang="en-US" sz="1600" b="1" dirty="0" smtClean="0">
                <a:solidFill>
                  <a:schemeClr val="bg1">
                    <a:lumMod val="95000"/>
                    <a:lumOff val="5000"/>
                  </a:schemeClr>
                </a:solidFill>
              </a:rPr>
              <a:t>" </a:t>
            </a:r>
          </a:p>
          <a:p>
            <a:endParaRPr lang="en-US" sz="1600" dirty="0" smtClean="0"/>
          </a:p>
          <a:p>
            <a:r>
              <a:rPr lang="en-US" sz="1600" b="1" dirty="0" smtClean="0">
                <a:solidFill>
                  <a:schemeClr val="bg1">
                    <a:lumMod val="95000"/>
                    <a:lumOff val="5000"/>
                  </a:schemeClr>
                </a:solidFill>
              </a:rPr>
              <a:t>The ' model presented by Pavlov had an enormous influence on western behavioral psychology. </a:t>
            </a:r>
            <a:r>
              <a:rPr lang="en-US" sz="1600" b="1" dirty="0" err="1" smtClean="0">
                <a:solidFill>
                  <a:schemeClr val="bg1">
                    <a:lumMod val="95000"/>
                    <a:lumOff val="5000"/>
                  </a:schemeClr>
                </a:solidFill>
              </a:rPr>
              <a:t>For'conditioning</a:t>
            </a:r>
            <a:r>
              <a:rPr lang="en-US" sz="1600" b="1" dirty="0" smtClean="0">
                <a:solidFill>
                  <a:schemeClr val="bg1">
                    <a:lumMod val="95000"/>
                    <a:lumOff val="5000"/>
                  </a:schemeClr>
                </a:solidFill>
              </a:rPr>
              <a:t> Pavlov, the assumption was that the unconscious processes that existed were simple reflexes which could be conditioned to affect behavioral change. </a:t>
            </a:r>
          </a:p>
          <a:p>
            <a:endParaRPr lang="es-HN" dirty="0"/>
          </a:p>
        </p:txBody>
      </p:sp>
      <p:pic>
        <p:nvPicPr>
          <p:cNvPr id="3074" name="Picture 2" descr="http://t0.gstatic.com/images?q=tbn:Gv38mbS1wFuTmM:http://cache3.asset-cache.net/xc/50689821.jpg%3Fv%3D1%26c%3DIWSAsset%26k%3D2%26d%3D4996399091E8318626EE2F2EC06AE253E7C3DB1D2EA1C136">
            <a:hlinkClick r:id="rId2"/>
          </p:cNvPr>
          <p:cNvPicPr>
            <a:picLocks noChangeAspect="1" noChangeArrowheads="1"/>
          </p:cNvPicPr>
          <p:nvPr/>
        </p:nvPicPr>
        <p:blipFill>
          <a:blip r:embed="rId3" cstate="print"/>
          <a:srcRect/>
          <a:stretch>
            <a:fillRect/>
          </a:stretch>
        </p:blipFill>
        <p:spPr bwMode="auto">
          <a:xfrm>
            <a:off x="4500562" y="214290"/>
            <a:ext cx="2214578" cy="1324501"/>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Llamada de flecha izquierda y derecha"/>
          <p:cNvSpPr/>
          <p:nvPr/>
        </p:nvSpPr>
        <p:spPr>
          <a:xfrm>
            <a:off x="0" y="2071678"/>
            <a:ext cx="9286908" cy="4643470"/>
          </a:xfrm>
          <a:prstGeom prst="leftRightArrowCallout">
            <a:avLst>
              <a:gd name="adj1" fmla="val 26792"/>
              <a:gd name="adj2" fmla="val 33320"/>
              <a:gd name="adj3" fmla="val 20174"/>
              <a:gd name="adj4" fmla="val 71981"/>
            </a:avLst>
          </a:prstGeom>
          <a:solidFill>
            <a:srgbClr val="FFFF00">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6" name="5 Llamada de flecha hacia abajo"/>
          <p:cNvSpPr/>
          <p:nvPr/>
        </p:nvSpPr>
        <p:spPr>
          <a:xfrm>
            <a:off x="928662" y="357166"/>
            <a:ext cx="7143800" cy="1714512"/>
          </a:xfrm>
          <a:prstGeom prst="downArrowCallout">
            <a:avLst>
              <a:gd name="adj1" fmla="val 25000"/>
              <a:gd name="adj2" fmla="val 25000"/>
              <a:gd name="adj3" fmla="val 25000"/>
              <a:gd name="adj4" fmla="val 37648"/>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2" name="1 CuadroTexto"/>
          <p:cNvSpPr txBox="1"/>
          <p:nvPr/>
        </p:nvSpPr>
        <p:spPr>
          <a:xfrm>
            <a:off x="857224" y="357166"/>
            <a:ext cx="7572428" cy="646331"/>
          </a:xfrm>
          <a:prstGeom prst="rect">
            <a:avLst/>
          </a:prstGeom>
          <a:noFill/>
        </p:spPr>
        <p:txBody>
          <a:bodyPr wrap="square" rtlCol="0">
            <a:spAutoFit/>
          </a:bodyPr>
          <a:lstStyle/>
          <a:p>
            <a:r>
              <a:rPr lang="en-US" dirty="0" smtClean="0">
                <a:solidFill>
                  <a:srgbClr val="4C0EFA"/>
                </a:solidFill>
                <a:latin typeface="Comic Sans MS" pitchFamily="66" charset="0"/>
              </a:rPr>
              <a:t>The phrase "Pavlov's dog" is often used to describe someone who merely reacts to a situation rather than uses critical thinking.</a:t>
            </a:r>
            <a:endParaRPr lang="es-HN" dirty="0">
              <a:solidFill>
                <a:srgbClr val="4C0EFA"/>
              </a:solidFill>
              <a:latin typeface="Comic Sans MS" pitchFamily="66" charset="0"/>
            </a:endParaRPr>
          </a:p>
        </p:txBody>
      </p:sp>
      <p:sp>
        <p:nvSpPr>
          <p:cNvPr id="4" name="3 Rectángulo"/>
          <p:cNvSpPr/>
          <p:nvPr/>
        </p:nvSpPr>
        <p:spPr>
          <a:xfrm>
            <a:off x="500034" y="1000108"/>
            <a:ext cx="7786742" cy="1077218"/>
          </a:xfrm>
          <a:prstGeom prst="rect">
            <a:avLst/>
          </a:prstGeom>
          <a:noFill/>
        </p:spPr>
        <p:txBody>
          <a:bodyPr wrap="square" lIns="91440" tIns="45720" rIns="91440" bIns="45720">
            <a:spAutoFit/>
          </a:bodyPr>
          <a:lstStyle/>
          <a:p>
            <a:pPr algn="ctr"/>
            <a:r>
              <a:rPr lang="es-ES" sz="3200" b="1" cap="none" spc="0" dirty="0" err="1" smtClean="0">
                <a:ln w="10541" cmpd="sng">
                  <a:solidFill>
                    <a:schemeClr val="accent1">
                      <a:shade val="88000"/>
                      <a:satMod val="110000"/>
                    </a:schemeClr>
                  </a:solidFill>
                  <a:prstDash val="solid"/>
                </a:ln>
                <a:solidFill>
                  <a:srgbClr val="00FF00"/>
                </a:solidFill>
                <a:effectLst/>
                <a:latin typeface="Ravie" pitchFamily="82" charset="0"/>
              </a:rPr>
              <a:t>Classical</a:t>
            </a:r>
            <a:r>
              <a:rPr lang="es-ES" sz="3200" b="1" cap="none" spc="0" dirty="0" smtClean="0">
                <a:ln w="10541" cmpd="sng">
                  <a:solidFill>
                    <a:schemeClr val="accent1">
                      <a:shade val="88000"/>
                      <a:satMod val="110000"/>
                    </a:schemeClr>
                  </a:solidFill>
                  <a:prstDash val="solid"/>
                </a:ln>
                <a:solidFill>
                  <a:srgbClr val="00FF00"/>
                </a:solidFill>
                <a:effectLst/>
                <a:latin typeface="Ravie" pitchFamily="82" charset="0"/>
              </a:rPr>
              <a:t> </a:t>
            </a:r>
            <a:r>
              <a:rPr lang="es-ES" sz="3200" b="1" cap="none" spc="0" dirty="0" err="1" smtClean="0">
                <a:ln w="10541" cmpd="sng">
                  <a:solidFill>
                    <a:schemeClr val="accent1">
                      <a:shade val="88000"/>
                      <a:satMod val="110000"/>
                    </a:schemeClr>
                  </a:solidFill>
                  <a:prstDash val="solid"/>
                </a:ln>
                <a:solidFill>
                  <a:srgbClr val="00FF00"/>
                </a:solidFill>
                <a:effectLst/>
                <a:latin typeface="Ravie" pitchFamily="82" charset="0"/>
              </a:rPr>
              <a:t>Conditioning</a:t>
            </a:r>
            <a:r>
              <a:rPr lang="es-ES" sz="3200" b="1" cap="none" spc="0" dirty="0" smtClean="0">
                <a:ln w="10541" cmpd="sng">
                  <a:solidFill>
                    <a:schemeClr val="accent1">
                      <a:shade val="88000"/>
                      <a:satMod val="110000"/>
                    </a:schemeClr>
                  </a:solidFill>
                  <a:prstDash val="solid"/>
                </a:ln>
                <a:solidFill>
                  <a:srgbClr val="00FF00"/>
                </a:solidFill>
                <a:effectLst/>
                <a:latin typeface="Ravie" pitchFamily="82" charset="0"/>
              </a:rPr>
              <a:t> </a:t>
            </a:r>
            <a:r>
              <a:rPr lang="es-ES" sz="3200" b="1" cap="none" spc="0" dirty="0" err="1" smtClean="0">
                <a:ln w="10541" cmpd="sng">
                  <a:solidFill>
                    <a:schemeClr val="accent1">
                      <a:shade val="88000"/>
                      <a:satMod val="110000"/>
                    </a:schemeClr>
                  </a:solidFill>
                  <a:prstDash val="solid"/>
                </a:ln>
                <a:solidFill>
                  <a:srgbClr val="00FF00"/>
                </a:solidFill>
                <a:effectLst/>
                <a:latin typeface="Ravie" pitchFamily="82" charset="0"/>
              </a:rPr>
              <a:t>Today</a:t>
            </a:r>
            <a:endParaRPr lang="es-ES" sz="3200" b="1" cap="none" spc="0" dirty="0">
              <a:ln w="10541" cmpd="sng">
                <a:solidFill>
                  <a:schemeClr val="accent1">
                    <a:shade val="88000"/>
                    <a:satMod val="110000"/>
                  </a:schemeClr>
                </a:solidFill>
                <a:prstDash val="solid"/>
              </a:ln>
              <a:solidFill>
                <a:srgbClr val="00FF00"/>
              </a:solidFill>
              <a:effectLst/>
              <a:latin typeface="Ravie" pitchFamily="82" charset="0"/>
            </a:endParaRPr>
          </a:p>
        </p:txBody>
      </p:sp>
      <p:sp>
        <p:nvSpPr>
          <p:cNvPr id="5" name="4 CuadroTexto"/>
          <p:cNvSpPr txBox="1"/>
          <p:nvPr/>
        </p:nvSpPr>
        <p:spPr>
          <a:xfrm>
            <a:off x="1285852" y="2056686"/>
            <a:ext cx="6643734" cy="4801314"/>
          </a:xfrm>
          <a:prstGeom prst="rect">
            <a:avLst/>
          </a:prstGeom>
          <a:noFill/>
        </p:spPr>
        <p:txBody>
          <a:bodyPr wrap="square" rtlCol="0">
            <a:spAutoFit/>
          </a:bodyPr>
          <a:lstStyle/>
          <a:p>
            <a:r>
              <a:rPr lang="en-US" b="1" dirty="0" smtClean="0">
                <a:solidFill>
                  <a:srgbClr val="4C0EFA"/>
                </a:solidFill>
              </a:rPr>
              <a:t>Classical conditioning is used in many aspects of society and the simplicity and notoriety of Pavlov’s study makes it a valuable example. There have been many more experiments adding to Pavlov’s original. Some of these have involved timing, overshadowing, and blocking. Classical conditioning has also found its way into the realms of entertainment. The most notable example of this is the 1962 novel </a:t>
            </a:r>
            <a:r>
              <a:rPr lang="en-US" b="1" u="sng" dirty="0" smtClean="0">
                <a:solidFill>
                  <a:srgbClr val="4C0EFA"/>
                </a:solidFill>
              </a:rPr>
              <a:t>A Clockwork Orange</a:t>
            </a:r>
            <a:r>
              <a:rPr lang="en-US" b="1" dirty="0" smtClean="0">
                <a:solidFill>
                  <a:srgbClr val="4C0EFA"/>
                </a:solidFill>
              </a:rPr>
              <a:t> written by Anthony Burgess and it subsequent 1971 movie directed by the late Stanley Kubrick. </a:t>
            </a:r>
            <a:r>
              <a:rPr lang="en-US" b="1" u="sng" dirty="0" smtClean="0">
                <a:solidFill>
                  <a:srgbClr val="4C0EFA"/>
                </a:solidFill>
              </a:rPr>
              <a:t>A Clockwork Orange</a:t>
            </a:r>
            <a:r>
              <a:rPr lang="en-US" b="1" dirty="0" smtClean="0">
                <a:solidFill>
                  <a:srgbClr val="4C0EFA"/>
                </a:solidFill>
              </a:rPr>
              <a:t> details the activities of a young ultra-violet protagonist named Alex. Alex is "cured" of his evil tendencies via classical conditioning. He is forced to watch various films depicting ultra-violence (US) and the like , and his natural feeling of excitement or joy serves as the UR. The films are paired with a drug (CS) that makes Alex violently ill. In turn Alex eventually becomes violently ill (now the CR) when he begins to feel the excitement associated with violence.</a:t>
            </a:r>
            <a:endParaRPr lang="es-HN" b="1" dirty="0" smtClean="0">
              <a:solidFill>
                <a:srgbClr val="4C0EFA"/>
              </a:solidFill>
            </a:endParaRPr>
          </a:p>
          <a:p>
            <a:endParaRPr lang="es-HN" dirty="0"/>
          </a:p>
        </p:txBody>
      </p:sp>
      <p:pic>
        <p:nvPicPr>
          <p:cNvPr id="2050" name="Picture 2" descr="http://t2.gstatic.com/images?q=tbn:UoAKuZ8ntGdyeM:http://www.scifiworld.es/ifdb_imagenes/peliculas/2772679_clockwork-orange.jpg">
            <a:hlinkClick r:id="rId2"/>
          </p:cNvPr>
          <p:cNvPicPr>
            <a:picLocks noChangeAspect="1" noChangeArrowheads="1"/>
          </p:cNvPicPr>
          <p:nvPr/>
        </p:nvPicPr>
        <p:blipFill>
          <a:blip r:embed="rId3" cstate="print"/>
          <a:srcRect/>
          <a:stretch>
            <a:fillRect/>
          </a:stretch>
        </p:blipFill>
        <p:spPr bwMode="auto">
          <a:xfrm>
            <a:off x="7643834" y="1214422"/>
            <a:ext cx="1276352" cy="1928816"/>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Proceso alternativo"/>
          <p:cNvSpPr/>
          <p:nvPr/>
        </p:nvSpPr>
        <p:spPr>
          <a:xfrm>
            <a:off x="285720" y="5572140"/>
            <a:ext cx="8429684" cy="1071546"/>
          </a:xfrm>
          <a:prstGeom prst="flowChartAlternateProcess">
            <a:avLst/>
          </a:prstGeom>
          <a:gradFill flip="none" rotWithShape="1">
            <a:gsLst>
              <a:gs pos="0">
                <a:srgbClr val="FFF200">
                  <a:alpha val="6000"/>
                </a:srgbClr>
              </a:gs>
              <a:gs pos="45000">
                <a:srgbClr val="FF7A00"/>
              </a:gs>
              <a:gs pos="70000">
                <a:srgbClr val="FF0300"/>
              </a:gs>
              <a:gs pos="100000">
                <a:srgbClr val="4D0808"/>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5" name="4 Proceso"/>
          <p:cNvSpPr/>
          <p:nvPr/>
        </p:nvSpPr>
        <p:spPr>
          <a:xfrm rot="1000228">
            <a:off x="403139" y="721928"/>
            <a:ext cx="6698246" cy="5286412"/>
          </a:xfrm>
          <a:prstGeom prst="flowChartProcess">
            <a:avLst/>
          </a:prstGeom>
          <a:gradFill>
            <a:gsLst>
              <a:gs pos="0">
                <a:srgbClr val="DDEBCF"/>
              </a:gs>
              <a:gs pos="50000">
                <a:srgbClr val="9CB86E"/>
              </a:gs>
              <a:gs pos="100000">
                <a:srgbClr val="156B1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4" name="3 Rectángulo"/>
          <p:cNvSpPr/>
          <p:nvPr/>
        </p:nvSpPr>
        <p:spPr>
          <a:xfrm rot="20631492">
            <a:off x="-41404" y="495745"/>
            <a:ext cx="7338313" cy="4854283"/>
          </a:xfrm>
          <a:prstGeom prst="rect">
            <a:avLst/>
          </a:prstGeom>
          <a:gradFill>
            <a:gsLst>
              <a:gs pos="0">
                <a:srgbClr val="03D4A8">
                  <a:alpha val="0"/>
                </a:srgbClr>
              </a:gs>
              <a:gs pos="25000">
                <a:srgbClr val="21D6E0"/>
              </a:gs>
              <a:gs pos="75000">
                <a:srgbClr val="0087E6"/>
              </a:gs>
              <a:gs pos="100000">
                <a:srgbClr val="005CBF"/>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2" name="1 CuadroTexto"/>
          <p:cNvSpPr txBox="1"/>
          <p:nvPr/>
        </p:nvSpPr>
        <p:spPr>
          <a:xfrm>
            <a:off x="285720" y="714356"/>
            <a:ext cx="6929486" cy="5078313"/>
          </a:xfrm>
          <a:prstGeom prst="rect">
            <a:avLst/>
          </a:prstGeom>
          <a:noFill/>
        </p:spPr>
        <p:txBody>
          <a:bodyPr wrap="square" rtlCol="0">
            <a:spAutoFit/>
          </a:bodyPr>
          <a:lstStyle/>
          <a:p>
            <a:r>
              <a:rPr lang="en-US" b="1" dirty="0" smtClean="0">
                <a:solidFill>
                  <a:schemeClr val="bg1">
                    <a:lumMod val="75000"/>
                    <a:lumOff val="25000"/>
                  </a:schemeClr>
                </a:solidFill>
              </a:rPr>
              <a:t>Classical conditioning is generally used with low-involvement products. This is because classical conditioning is most effective when emotion is involved (Classical Conditioning.) Advertising for low-involvement products usually attacks the consumer through affective means because nobody wants to think (cognitive) about purchasing low-involvement products. Advertising and sales promotion (event sponsorship) are the most common forms of classical conditioning in marketing. The goal of advertisers is to get the exposed person at the grocery store or what have you, to associate the positive feeling they had for the ad with the product. This makes the positive feeling now the CR. Event sponsorship is very similar to this. With event sponsorship the sponsor wants the person viewing the event (US) to project the positive feelings (UR) they get from the event with their product. The big advantage to event sponsorship is that the person being exposed has generally chosen to be exposed to the event. Therefore, the positive emotional feeling toward the event can be intense.</a:t>
            </a:r>
            <a:endParaRPr lang="es-HN" b="1" dirty="0" smtClean="0">
              <a:solidFill>
                <a:schemeClr val="bg1">
                  <a:lumMod val="75000"/>
                  <a:lumOff val="25000"/>
                </a:schemeClr>
              </a:solidFill>
            </a:endParaRPr>
          </a:p>
          <a:p>
            <a:endParaRPr lang="es-HN" dirty="0" smtClean="0"/>
          </a:p>
        </p:txBody>
      </p:sp>
      <p:sp>
        <p:nvSpPr>
          <p:cNvPr id="3" name="2 CuadroTexto"/>
          <p:cNvSpPr txBox="1"/>
          <p:nvPr/>
        </p:nvSpPr>
        <p:spPr>
          <a:xfrm>
            <a:off x="214282" y="5572140"/>
            <a:ext cx="8643998" cy="923330"/>
          </a:xfrm>
          <a:prstGeom prst="rect">
            <a:avLst/>
          </a:prstGeom>
          <a:noFill/>
        </p:spPr>
        <p:txBody>
          <a:bodyPr wrap="square" rtlCol="0">
            <a:spAutoFit/>
          </a:bodyPr>
          <a:lstStyle/>
          <a:p>
            <a:r>
              <a:rPr lang="en-US" dirty="0" smtClean="0"/>
              <a:t>Anheuser-Busch using the Budweiser frogs and then lizards→ The frogs/lizards (US) are funny (UR). Budweiser is the CS. When your at the liquor store and you smile uncontrollably at the stacks of Budweiser, the humor has become the CR.</a:t>
            </a:r>
            <a:endParaRPr lang="es-HN" dirty="0"/>
          </a:p>
        </p:txBody>
      </p:sp>
      <p:pic>
        <p:nvPicPr>
          <p:cNvPr id="27650" name="Picture 2" descr="Ver imagen en tamaño completo">
            <a:hlinkClick r:id="rId2"/>
          </p:cNvPr>
          <p:cNvPicPr>
            <a:picLocks noChangeAspect="1" noChangeArrowheads="1"/>
          </p:cNvPicPr>
          <p:nvPr/>
        </p:nvPicPr>
        <p:blipFill>
          <a:blip r:embed="rId3" cstate="print"/>
          <a:srcRect/>
          <a:stretch>
            <a:fillRect/>
          </a:stretch>
        </p:blipFill>
        <p:spPr bwMode="auto">
          <a:xfrm rot="20730834">
            <a:off x="7142154" y="3380519"/>
            <a:ext cx="1567353" cy="1899815"/>
          </a:xfrm>
          <a:prstGeom prst="rect">
            <a:avLst/>
          </a:prstGeom>
          <a:noFill/>
        </p:spPr>
      </p:pic>
      <p:pic>
        <p:nvPicPr>
          <p:cNvPr id="27652" name="Picture 4" descr="Ver imagen en tamaño completo">
            <a:hlinkClick r:id="rId4"/>
          </p:cNvPr>
          <p:cNvPicPr>
            <a:picLocks noChangeAspect="1" noChangeArrowheads="1"/>
          </p:cNvPicPr>
          <p:nvPr/>
        </p:nvPicPr>
        <p:blipFill>
          <a:blip r:embed="rId5" cstate="print"/>
          <a:srcRect/>
          <a:stretch>
            <a:fillRect/>
          </a:stretch>
        </p:blipFill>
        <p:spPr bwMode="auto">
          <a:xfrm rot="983484">
            <a:off x="7275987" y="838002"/>
            <a:ext cx="1644685" cy="1819653"/>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Flecha izquierda"/>
          <p:cNvSpPr/>
          <p:nvPr/>
        </p:nvSpPr>
        <p:spPr>
          <a:xfrm>
            <a:off x="0" y="0"/>
            <a:ext cx="7643866" cy="1714488"/>
          </a:xfrm>
          <a:prstGeom prst="leftArrow">
            <a:avLst/>
          </a:prstGeom>
          <a:solidFill>
            <a:schemeClr val="bg1">
              <a:lumMod val="95000"/>
              <a:lumOff val="5000"/>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7" name="6 Rectángulo"/>
          <p:cNvSpPr/>
          <p:nvPr/>
        </p:nvSpPr>
        <p:spPr>
          <a:xfrm rot="20946812">
            <a:off x="360615" y="1466701"/>
            <a:ext cx="7643866" cy="4547152"/>
          </a:xfrm>
          <a:prstGeom prst="rect">
            <a:avLst/>
          </a:prstGeom>
          <a:gradFill flip="none" rotWithShape="1">
            <a:gsLst>
              <a:gs pos="100000">
                <a:schemeClr val="bg2">
                  <a:lumMod val="60000"/>
                  <a:lumOff val="40000"/>
                  <a:alpha val="39000"/>
                </a:schemeClr>
              </a:gs>
              <a:gs pos="39999">
                <a:srgbClr val="85C2FF"/>
              </a:gs>
              <a:gs pos="70000">
                <a:srgbClr val="C4D6EB"/>
              </a:gs>
              <a:gs pos="100000">
                <a:srgbClr val="FFEBFA"/>
              </a:gs>
            </a:gsLst>
            <a:lin ang="27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2" name="1 CuadroTexto"/>
          <p:cNvSpPr txBox="1"/>
          <p:nvPr/>
        </p:nvSpPr>
        <p:spPr>
          <a:xfrm rot="20969923">
            <a:off x="500034" y="1500174"/>
            <a:ext cx="7143800" cy="4370427"/>
          </a:xfrm>
          <a:prstGeom prst="rect">
            <a:avLst/>
          </a:prstGeom>
          <a:noFill/>
        </p:spPr>
        <p:txBody>
          <a:bodyPr wrap="square" rtlCol="0">
            <a:spAutoFit/>
          </a:bodyPr>
          <a:lstStyle/>
          <a:p>
            <a:r>
              <a:rPr lang="en-US" sz="2000" b="1" dirty="0" smtClean="0">
                <a:solidFill>
                  <a:schemeClr val="bg1">
                    <a:lumMod val="75000"/>
                    <a:lumOff val="25000"/>
                  </a:schemeClr>
                </a:solidFill>
              </a:rPr>
              <a:t>Although the first image that comes to mind while mentioning Ivan Pavlov's name is his drooling dogs, he became a Nobel Laureate for his research in a different field. In 1904 he received the Nobel Prize in Physiology or Medicine for his pioneering studies of how the digestive system works.</a:t>
            </a:r>
            <a:endParaRPr lang="es-HN" sz="2000" b="1" dirty="0" smtClean="0">
              <a:solidFill>
                <a:schemeClr val="bg1">
                  <a:lumMod val="75000"/>
                  <a:lumOff val="25000"/>
                </a:schemeClr>
              </a:solidFill>
            </a:endParaRPr>
          </a:p>
          <a:p>
            <a:r>
              <a:rPr lang="en-US" sz="2000" b="1" dirty="0" smtClean="0">
                <a:solidFill>
                  <a:schemeClr val="bg1">
                    <a:lumMod val="75000"/>
                    <a:lumOff val="25000"/>
                  </a:schemeClr>
                </a:solidFill>
              </a:rPr>
              <a:t>Until Pavlov started to scrutinize this field, our knowledge of how food was digested in the stomach, and what mechanisms were responsible for regulating this, were quite foggy.</a:t>
            </a:r>
            <a:endParaRPr lang="es-HN" sz="2000" b="1" dirty="0" smtClean="0">
              <a:solidFill>
                <a:schemeClr val="bg1">
                  <a:lumMod val="75000"/>
                  <a:lumOff val="25000"/>
                </a:schemeClr>
              </a:solidFill>
            </a:endParaRPr>
          </a:p>
          <a:p>
            <a:r>
              <a:rPr lang="en-US" sz="2000" b="1" dirty="0" smtClean="0">
                <a:solidFill>
                  <a:schemeClr val="bg1">
                    <a:lumMod val="75000"/>
                    <a:lumOff val="25000"/>
                  </a:schemeClr>
                </a:solidFill>
              </a:rPr>
              <a:t>In order to understand the process, Pavlov developed a new way of monitoring what was happening. He surgically made fistulas in animals' stomachs, which enabled him to study the organs and take samples of body fluids from them while they continued to function normally.</a:t>
            </a:r>
            <a:endParaRPr lang="es-HN" sz="2000" b="1" dirty="0" smtClean="0">
              <a:solidFill>
                <a:schemeClr val="bg1">
                  <a:lumMod val="75000"/>
                  <a:lumOff val="25000"/>
                </a:schemeClr>
              </a:solidFill>
            </a:endParaRPr>
          </a:p>
          <a:p>
            <a:endParaRPr lang="es-HN" dirty="0"/>
          </a:p>
        </p:txBody>
      </p:sp>
      <p:sp>
        <p:nvSpPr>
          <p:cNvPr id="4" name="3 Rectángulo"/>
          <p:cNvSpPr/>
          <p:nvPr/>
        </p:nvSpPr>
        <p:spPr>
          <a:xfrm>
            <a:off x="285720" y="357166"/>
            <a:ext cx="7288021" cy="923330"/>
          </a:xfrm>
          <a:prstGeom prst="rect">
            <a:avLst/>
          </a:prstGeom>
          <a:noFill/>
        </p:spPr>
        <p:txBody>
          <a:bodyPr wrap="none" lIns="91440" tIns="45720" rIns="91440" bIns="45720">
            <a:spAutoFit/>
          </a:bodyPr>
          <a:lstStyle/>
          <a:p>
            <a:pPr algn="ctr"/>
            <a:r>
              <a:rPr lang="es-ES" sz="5200" b="1" dirty="0" err="1"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Pavlovs</a:t>
            </a:r>
            <a:r>
              <a:rPr lang="es-ES" sz="52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 </a:t>
            </a:r>
            <a:r>
              <a:rPr lang="es-ES" sz="5200" b="1" dirty="0" err="1"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Digestive</a:t>
            </a:r>
            <a:r>
              <a:rPr lang="es-ES" sz="52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 </a:t>
            </a:r>
            <a:r>
              <a:rPr lang="es-ES" sz="5200" b="1" dirty="0" err="1"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Theory</a:t>
            </a:r>
            <a:endParaRPr lang="es-ES" sz="52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pic>
        <p:nvPicPr>
          <p:cNvPr id="29698" name="Picture 2" descr="http://3.bp.blogspot.com/_DZH2cmCoois/SoQk-GGsh9I/AAAAAAAAJ_8/NyQ6ppZr02c/s400/tmp.jpg"/>
          <p:cNvPicPr>
            <a:picLocks noChangeAspect="1" noChangeArrowheads="1"/>
          </p:cNvPicPr>
          <p:nvPr/>
        </p:nvPicPr>
        <p:blipFill>
          <a:blip r:embed="rId2" cstate="print"/>
          <a:srcRect/>
          <a:stretch>
            <a:fillRect/>
          </a:stretch>
        </p:blipFill>
        <p:spPr bwMode="auto">
          <a:xfrm>
            <a:off x="5357818" y="5130093"/>
            <a:ext cx="3071834" cy="1727907"/>
          </a:xfrm>
          <a:prstGeom prst="rect">
            <a:avLst/>
          </a:prstGeom>
          <a:noFill/>
        </p:spPr>
      </p:pic>
      <p:pic>
        <p:nvPicPr>
          <p:cNvPr id="29700" name="Picture 4" descr="http://t1.gstatic.com/images?q=tbn:nJuZNnFqsNbFEM:http://www.graphicsbydezign.com/images/clip-art/food-fast.gif">
            <a:hlinkClick r:id="rId3"/>
          </p:cNvPr>
          <p:cNvPicPr>
            <a:picLocks noChangeAspect="1" noChangeArrowheads="1"/>
          </p:cNvPicPr>
          <p:nvPr/>
        </p:nvPicPr>
        <p:blipFill>
          <a:blip r:embed="rId4" cstate="print"/>
          <a:srcRect/>
          <a:stretch>
            <a:fillRect/>
          </a:stretch>
        </p:blipFill>
        <p:spPr bwMode="auto">
          <a:xfrm rot="602433">
            <a:off x="7270059" y="910799"/>
            <a:ext cx="1573402" cy="1586965"/>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Extracto"/>
          <p:cNvSpPr/>
          <p:nvPr/>
        </p:nvSpPr>
        <p:spPr>
          <a:xfrm rot="703316">
            <a:off x="6716951" y="3736477"/>
            <a:ext cx="2569123" cy="2391335"/>
          </a:xfrm>
          <a:prstGeom prst="flowChartExtract">
            <a:avLst/>
          </a:prstGeom>
          <a:solidFill>
            <a:srgbClr val="2CEA22">
              <a:alpha val="9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4" name="3 Llamada de nube"/>
          <p:cNvSpPr/>
          <p:nvPr/>
        </p:nvSpPr>
        <p:spPr>
          <a:xfrm>
            <a:off x="0" y="428604"/>
            <a:ext cx="7000924" cy="5357850"/>
          </a:xfrm>
          <a:prstGeom prst="cloudCallout">
            <a:avLst>
              <a:gd name="adj1" fmla="val 41549"/>
              <a:gd name="adj2" fmla="val 45688"/>
            </a:avLst>
          </a:prstGeom>
          <a:solidFill>
            <a:srgbClr val="D70751">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3" name="2 CuadroTexto"/>
          <p:cNvSpPr txBox="1"/>
          <p:nvPr/>
        </p:nvSpPr>
        <p:spPr>
          <a:xfrm rot="21199117">
            <a:off x="858296" y="1100414"/>
            <a:ext cx="5643602" cy="4031873"/>
          </a:xfrm>
          <a:prstGeom prst="rect">
            <a:avLst/>
          </a:prstGeom>
          <a:noFill/>
        </p:spPr>
        <p:txBody>
          <a:bodyPr wrap="square" rtlCol="0">
            <a:spAutoFit/>
          </a:bodyPr>
          <a:lstStyle/>
          <a:p>
            <a:r>
              <a:rPr lang="es-HN" sz="2000" b="1" dirty="0" smtClean="0"/>
              <a:t>“Precise </a:t>
            </a:r>
            <a:r>
              <a:rPr lang="es-HN" sz="2000" b="1" dirty="0" err="1" smtClean="0"/>
              <a:t>knowledge</a:t>
            </a:r>
            <a:r>
              <a:rPr lang="es-HN" sz="2000" b="1" dirty="0" smtClean="0"/>
              <a:t> of </a:t>
            </a:r>
            <a:r>
              <a:rPr lang="es-HN" sz="2000" b="1" dirty="0" err="1" smtClean="0"/>
              <a:t>what</a:t>
            </a:r>
            <a:r>
              <a:rPr lang="es-HN" sz="2000" b="1" dirty="0" smtClean="0"/>
              <a:t> </a:t>
            </a:r>
            <a:r>
              <a:rPr lang="es-HN" sz="2000" b="1" dirty="0" err="1" smtClean="0"/>
              <a:t>happens</a:t>
            </a:r>
            <a:r>
              <a:rPr lang="es-HN" sz="2000" b="1" dirty="0" smtClean="0"/>
              <a:t> </a:t>
            </a:r>
            <a:r>
              <a:rPr lang="es-HN" sz="2000" b="1" dirty="0" err="1" smtClean="0"/>
              <a:t>to</a:t>
            </a:r>
            <a:r>
              <a:rPr lang="es-HN" sz="2000" b="1" dirty="0" smtClean="0"/>
              <a:t> </a:t>
            </a:r>
            <a:r>
              <a:rPr lang="es-HN" sz="2000" b="1" dirty="0" err="1" smtClean="0"/>
              <a:t>the</a:t>
            </a:r>
            <a:r>
              <a:rPr lang="es-HN" sz="2000" b="1" dirty="0" smtClean="0"/>
              <a:t> </a:t>
            </a:r>
            <a:r>
              <a:rPr lang="es-HN" sz="2000" b="1" dirty="0" err="1" smtClean="0"/>
              <a:t>food</a:t>
            </a:r>
            <a:r>
              <a:rPr lang="es-HN" sz="2000" b="1" dirty="0" smtClean="0"/>
              <a:t> </a:t>
            </a:r>
            <a:r>
              <a:rPr lang="es-HN" sz="2000" b="1" dirty="0" err="1" smtClean="0"/>
              <a:t>entering</a:t>
            </a:r>
            <a:r>
              <a:rPr lang="es-HN" sz="2000" b="1" dirty="0" smtClean="0"/>
              <a:t> </a:t>
            </a:r>
            <a:r>
              <a:rPr lang="es-HN" sz="2000" b="1" dirty="0" err="1" smtClean="0"/>
              <a:t>the</a:t>
            </a:r>
            <a:r>
              <a:rPr lang="es-HN" sz="2000" b="1" dirty="0" smtClean="0"/>
              <a:t> </a:t>
            </a:r>
            <a:r>
              <a:rPr lang="es-HN" sz="2000" b="1" dirty="0" err="1" smtClean="0"/>
              <a:t>organism</a:t>
            </a:r>
            <a:r>
              <a:rPr lang="es-HN" sz="2000" b="1" dirty="0" smtClean="0"/>
              <a:t> </a:t>
            </a:r>
            <a:r>
              <a:rPr lang="es-HN" sz="2000" b="1" dirty="0" err="1" smtClean="0"/>
              <a:t>must</a:t>
            </a:r>
            <a:r>
              <a:rPr lang="es-HN" sz="2000" b="1" dirty="0" smtClean="0"/>
              <a:t> </a:t>
            </a:r>
            <a:r>
              <a:rPr lang="es-HN" sz="2000" b="1" dirty="0" err="1" smtClean="0"/>
              <a:t>be</a:t>
            </a:r>
            <a:r>
              <a:rPr lang="es-HN" sz="2000" b="1" dirty="0" smtClean="0"/>
              <a:t> </a:t>
            </a:r>
            <a:r>
              <a:rPr lang="es-HN" sz="2000" b="1" dirty="0" err="1" smtClean="0"/>
              <a:t>the</a:t>
            </a:r>
            <a:r>
              <a:rPr lang="es-HN" sz="2000" b="1" dirty="0" smtClean="0"/>
              <a:t> </a:t>
            </a:r>
            <a:r>
              <a:rPr lang="es-HN" sz="2000" b="1" dirty="0" err="1" smtClean="0"/>
              <a:t>subject</a:t>
            </a:r>
            <a:r>
              <a:rPr lang="es-HN" sz="2000" b="1" dirty="0" smtClean="0"/>
              <a:t> of ideal </a:t>
            </a:r>
            <a:r>
              <a:rPr lang="es-HN" sz="2000" b="1" dirty="0" err="1" smtClean="0"/>
              <a:t>physiology</a:t>
            </a:r>
            <a:r>
              <a:rPr lang="es-HN" sz="2000" b="1" dirty="0" smtClean="0"/>
              <a:t>, </a:t>
            </a:r>
            <a:r>
              <a:rPr lang="es-HN" sz="2000" b="1" dirty="0" err="1" smtClean="0"/>
              <a:t>the</a:t>
            </a:r>
            <a:r>
              <a:rPr lang="es-HN" sz="2000" b="1" dirty="0" smtClean="0"/>
              <a:t> </a:t>
            </a:r>
            <a:r>
              <a:rPr lang="es-HN" sz="2000" b="1" dirty="0" err="1" smtClean="0"/>
              <a:t>physiology</a:t>
            </a:r>
            <a:r>
              <a:rPr lang="es-HN" sz="2000" b="1" dirty="0" smtClean="0"/>
              <a:t> of </a:t>
            </a:r>
            <a:r>
              <a:rPr lang="es-HN" sz="2000" b="1" dirty="0" err="1" smtClean="0"/>
              <a:t>the</a:t>
            </a:r>
            <a:r>
              <a:rPr lang="es-HN" sz="2000" b="1" dirty="0" smtClean="0"/>
              <a:t> </a:t>
            </a:r>
            <a:r>
              <a:rPr lang="es-HN" sz="2000" b="1" dirty="0" err="1" smtClean="0"/>
              <a:t>future</a:t>
            </a:r>
            <a:r>
              <a:rPr lang="es-HN" sz="2000" b="1" dirty="0" smtClean="0"/>
              <a:t>. </a:t>
            </a:r>
            <a:r>
              <a:rPr lang="es-HN" sz="2000" b="1" dirty="0" err="1" smtClean="0"/>
              <a:t>Present-day</a:t>
            </a:r>
            <a:r>
              <a:rPr lang="es-HN" sz="2000" b="1" dirty="0" smtClean="0"/>
              <a:t> </a:t>
            </a:r>
            <a:r>
              <a:rPr lang="es-HN" sz="2000" b="1" dirty="0" err="1" smtClean="0"/>
              <a:t>physiology</a:t>
            </a:r>
            <a:r>
              <a:rPr lang="es-HN" sz="2000" b="1" dirty="0" smtClean="0"/>
              <a:t> can </a:t>
            </a:r>
            <a:r>
              <a:rPr lang="es-HN" sz="2000" b="1" dirty="0" err="1" smtClean="0"/>
              <a:t>but</a:t>
            </a:r>
            <a:r>
              <a:rPr lang="es-HN" sz="2000" b="1" dirty="0" smtClean="0"/>
              <a:t> </a:t>
            </a:r>
            <a:r>
              <a:rPr lang="es-HN" sz="2000" b="1" dirty="0" err="1" smtClean="0"/>
              <a:t>engage</a:t>
            </a:r>
            <a:r>
              <a:rPr lang="es-HN" sz="2000" b="1" dirty="0" smtClean="0"/>
              <a:t> in </a:t>
            </a:r>
            <a:r>
              <a:rPr lang="es-HN" sz="2000" b="1" dirty="0" err="1" smtClean="0"/>
              <a:t>the</a:t>
            </a:r>
            <a:r>
              <a:rPr lang="es-HN" sz="2000" b="1" dirty="0" smtClean="0"/>
              <a:t> </a:t>
            </a:r>
            <a:r>
              <a:rPr lang="es-HN" sz="2000" b="1" dirty="0" err="1" smtClean="0"/>
              <a:t>continuous</a:t>
            </a:r>
            <a:r>
              <a:rPr lang="es-HN" sz="2000" b="1" dirty="0" smtClean="0"/>
              <a:t> </a:t>
            </a:r>
            <a:r>
              <a:rPr lang="es-HN" sz="2000" b="1" dirty="0" err="1" smtClean="0"/>
              <a:t>accumulation</a:t>
            </a:r>
            <a:r>
              <a:rPr lang="es-HN" sz="2000" b="1" dirty="0" smtClean="0"/>
              <a:t> of material </a:t>
            </a:r>
            <a:r>
              <a:rPr lang="es-HN" sz="2000" b="1" dirty="0" err="1" smtClean="0"/>
              <a:t>for</a:t>
            </a:r>
            <a:r>
              <a:rPr lang="es-HN" sz="2000" b="1" dirty="0" smtClean="0"/>
              <a:t> </a:t>
            </a:r>
            <a:r>
              <a:rPr lang="es-HN" sz="2000" b="1" dirty="0" err="1" smtClean="0"/>
              <a:t>the</a:t>
            </a:r>
            <a:r>
              <a:rPr lang="es-HN" sz="2000" b="1" dirty="0" smtClean="0"/>
              <a:t> </a:t>
            </a:r>
            <a:r>
              <a:rPr lang="es-HN" sz="2000" b="1" dirty="0" err="1" smtClean="0"/>
              <a:t>achievement</a:t>
            </a:r>
            <a:r>
              <a:rPr lang="es-HN" sz="2000" b="1" dirty="0" smtClean="0"/>
              <a:t> of </a:t>
            </a:r>
            <a:r>
              <a:rPr lang="es-HN" sz="2000" b="1" dirty="0" err="1" smtClean="0"/>
              <a:t>this</a:t>
            </a:r>
            <a:r>
              <a:rPr lang="es-HN" sz="2000" b="1" dirty="0" smtClean="0"/>
              <a:t> </a:t>
            </a:r>
            <a:r>
              <a:rPr lang="es-HN" sz="2000" b="1" dirty="0" err="1" smtClean="0"/>
              <a:t>distant</a:t>
            </a:r>
            <a:r>
              <a:rPr lang="es-HN" sz="2000" b="1" dirty="0" smtClean="0"/>
              <a:t> </a:t>
            </a:r>
            <a:r>
              <a:rPr lang="es-HN" sz="2000" b="1" dirty="0" err="1" smtClean="0"/>
              <a:t>aim</a:t>
            </a:r>
            <a:r>
              <a:rPr lang="es-HN" sz="2000" b="1" dirty="0" smtClean="0"/>
              <a:t>. </a:t>
            </a:r>
            <a:r>
              <a:rPr lang="es-HN" sz="2000" b="1" dirty="0" err="1" smtClean="0"/>
              <a:t>The</a:t>
            </a:r>
            <a:r>
              <a:rPr lang="es-HN" sz="2000" b="1" dirty="0" smtClean="0"/>
              <a:t> </a:t>
            </a:r>
            <a:r>
              <a:rPr lang="es-HN" sz="2000" b="1" dirty="0" err="1" smtClean="0"/>
              <a:t>physiologist</a:t>
            </a:r>
            <a:r>
              <a:rPr lang="es-HN" sz="2000" b="1" dirty="0" smtClean="0"/>
              <a:t> </a:t>
            </a:r>
            <a:r>
              <a:rPr lang="es-HN" sz="2000" b="1" dirty="0" err="1" smtClean="0"/>
              <a:t>who</a:t>
            </a:r>
            <a:r>
              <a:rPr lang="es-HN" sz="2000" b="1" dirty="0" smtClean="0"/>
              <a:t> </a:t>
            </a:r>
            <a:r>
              <a:rPr lang="es-HN" sz="2000" b="1" dirty="0" err="1" smtClean="0"/>
              <a:t>succeeds</a:t>
            </a:r>
            <a:r>
              <a:rPr lang="es-HN" sz="2000" b="1" dirty="0" smtClean="0"/>
              <a:t> in </a:t>
            </a:r>
            <a:r>
              <a:rPr lang="es-HN" sz="2000" b="1" dirty="0" err="1" smtClean="0"/>
              <a:t>penetrating</a:t>
            </a:r>
            <a:r>
              <a:rPr lang="es-HN" sz="2000" b="1" dirty="0" smtClean="0"/>
              <a:t> </a:t>
            </a:r>
            <a:r>
              <a:rPr lang="es-HN" sz="2000" b="1" dirty="0" err="1" smtClean="0"/>
              <a:t>deeper</a:t>
            </a:r>
            <a:r>
              <a:rPr lang="es-HN" sz="2000" b="1" dirty="0" smtClean="0"/>
              <a:t> and </a:t>
            </a:r>
            <a:r>
              <a:rPr lang="es-HN" sz="2000" b="1" dirty="0" err="1" smtClean="0"/>
              <a:t>deeper</a:t>
            </a:r>
            <a:r>
              <a:rPr lang="es-HN" sz="2000" b="1" dirty="0" smtClean="0"/>
              <a:t> </a:t>
            </a:r>
            <a:r>
              <a:rPr lang="es-HN" sz="2000" b="1" dirty="0" err="1" smtClean="0"/>
              <a:t>into</a:t>
            </a:r>
            <a:r>
              <a:rPr lang="es-HN" sz="2000" b="1" dirty="0" smtClean="0"/>
              <a:t> </a:t>
            </a:r>
            <a:r>
              <a:rPr lang="es-HN" sz="2000" b="1" dirty="0" err="1" smtClean="0"/>
              <a:t>the</a:t>
            </a:r>
            <a:r>
              <a:rPr lang="es-HN" sz="2000" b="1" dirty="0" smtClean="0"/>
              <a:t> </a:t>
            </a:r>
            <a:r>
              <a:rPr lang="es-HN" sz="2000" b="1" dirty="0" err="1" smtClean="0"/>
              <a:t>digestive</a:t>
            </a:r>
            <a:r>
              <a:rPr lang="es-HN" sz="2000" b="1" dirty="0" smtClean="0"/>
              <a:t> canal </a:t>
            </a:r>
            <a:r>
              <a:rPr lang="es-HN" sz="2000" b="1" dirty="0" err="1" smtClean="0"/>
              <a:t>becomes</a:t>
            </a:r>
            <a:r>
              <a:rPr lang="es-HN" sz="2000" b="1" dirty="0" smtClean="0"/>
              <a:t> </a:t>
            </a:r>
            <a:r>
              <a:rPr lang="es-HN" sz="2000" b="1" dirty="0" err="1" smtClean="0"/>
              <a:t>convinced</a:t>
            </a:r>
            <a:r>
              <a:rPr lang="es-HN" sz="2000" b="1" dirty="0" smtClean="0"/>
              <a:t> </a:t>
            </a:r>
            <a:r>
              <a:rPr lang="es-HN" sz="2000" b="1" dirty="0" err="1" smtClean="0"/>
              <a:t>that</a:t>
            </a:r>
            <a:r>
              <a:rPr lang="es-HN" sz="2000" b="1" dirty="0" smtClean="0"/>
              <a:t> </a:t>
            </a:r>
            <a:r>
              <a:rPr lang="es-HN" sz="2000" b="1" dirty="0" err="1" smtClean="0"/>
              <a:t>it</a:t>
            </a:r>
            <a:r>
              <a:rPr lang="es-HN" sz="2000" b="1" dirty="0" smtClean="0"/>
              <a:t> </a:t>
            </a:r>
            <a:r>
              <a:rPr lang="es-HN" sz="2000" b="1" dirty="0" err="1" smtClean="0"/>
              <a:t>consists</a:t>
            </a:r>
            <a:r>
              <a:rPr lang="es-HN" sz="2000" b="1" dirty="0" smtClean="0"/>
              <a:t> of a </a:t>
            </a:r>
            <a:r>
              <a:rPr lang="es-HN" sz="2000" b="1" dirty="0" err="1" smtClean="0"/>
              <a:t>number</a:t>
            </a:r>
            <a:r>
              <a:rPr lang="es-HN" sz="2000" b="1" dirty="0" smtClean="0"/>
              <a:t> of </a:t>
            </a:r>
            <a:r>
              <a:rPr lang="es-HN" sz="2000" b="1" dirty="0" err="1" smtClean="0"/>
              <a:t>chemical</a:t>
            </a:r>
            <a:r>
              <a:rPr lang="es-HN" sz="2000" b="1" dirty="0" smtClean="0"/>
              <a:t> </a:t>
            </a:r>
            <a:r>
              <a:rPr lang="es-HN" sz="2000" b="1" dirty="0" err="1" smtClean="0"/>
              <a:t>laboratories</a:t>
            </a:r>
            <a:r>
              <a:rPr lang="es-HN" sz="2000" b="1" dirty="0" smtClean="0"/>
              <a:t> </a:t>
            </a:r>
            <a:r>
              <a:rPr lang="es-HN" sz="2000" b="1" dirty="0" err="1" smtClean="0"/>
              <a:t>equipped</a:t>
            </a:r>
            <a:r>
              <a:rPr lang="es-HN" sz="2000" b="1" dirty="0" smtClean="0"/>
              <a:t> </a:t>
            </a:r>
            <a:r>
              <a:rPr lang="es-HN" sz="2000" b="1" dirty="0" err="1" smtClean="0"/>
              <a:t>with</a:t>
            </a:r>
            <a:r>
              <a:rPr lang="es-HN" sz="2000" b="1" dirty="0" smtClean="0"/>
              <a:t> </a:t>
            </a:r>
            <a:r>
              <a:rPr lang="es-HN" sz="2000" b="1" dirty="0" err="1" smtClean="0"/>
              <a:t>various</a:t>
            </a:r>
            <a:r>
              <a:rPr lang="es-HN" sz="2000" b="1" dirty="0" smtClean="0"/>
              <a:t> </a:t>
            </a:r>
            <a:r>
              <a:rPr lang="es-HN" sz="2000" b="1" dirty="0" err="1" smtClean="0"/>
              <a:t>mechanical</a:t>
            </a:r>
            <a:r>
              <a:rPr lang="es-HN" sz="2000" b="1" dirty="0" smtClean="0"/>
              <a:t> </a:t>
            </a:r>
            <a:r>
              <a:rPr lang="es-HN" sz="2000" b="1" dirty="0" err="1" smtClean="0"/>
              <a:t>devices</a:t>
            </a:r>
            <a:r>
              <a:rPr lang="es-HN" sz="2000" b="1" dirty="0" smtClean="0"/>
              <a:t>.”- </a:t>
            </a:r>
            <a:r>
              <a:rPr lang="es-HN" sz="2000" b="1" dirty="0" err="1" smtClean="0"/>
              <a:t>Pavlov</a:t>
            </a:r>
            <a:r>
              <a:rPr lang="es-HN" sz="2000" b="1" dirty="0" smtClean="0"/>
              <a:t> </a:t>
            </a:r>
            <a:r>
              <a:rPr lang="es-HN" sz="2000" b="1" dirty="0" err="1" smtClean="0"/>
              <a:t>December</a:t>
            </a:r>
            <a:r>
              <a:rPr lang="es-HN" sz="2000" b="1" dirty="0" smtClean="0"/>
              <a:t> 12, 1904.</a:t>
            </a:r>
          </a:p>
          <a:p>
            <a:r>
              <a:rPr lang="es-HN" dirty="0" smtClean="0"/>
              <a:t> </a:t>
            </a:r>
          </a:p>
          <a:p>
            <a:endParaRPr lang="es-HN" dirty="0"/>
          </a:p>
        </p:txBody>
      </p:sp>
      <p:pic>
        <p:nvPicPr>
          <p:cNvPr id="28676" name="Picture 4" descr="http://t0.gstatic.com/images?q=tbn:g0UkinQP5oM0QM:http://www.blairwest.com/Certif.jpg">
            <a:hlinkClick r:id="rId2"/>
          </p:cNvPr>
          <p:cNvPicPr>
            <a:picLocks noChangeAspect="1" noChangeArrowheads="1"/>
          </p:cNvPicPr>
          <p:nvPr/>
        </p:nvPicPr>
        <p:blipFill>
          <a:blip r:embed="rId3" cstate="print"/>
          <a:srcRect/>
          <a:stretch>
            <a:fillRect/>
          </a:stretch>
        </p:blipFill>
        <p:spPr bwMode="auto">
          <a:xfrm rot="20946290">
            <a:off x="1938735" y="4614441"/>
            <a:ext cx="2134435" cy="1820550"/>
          </a:xfrm>
          <a:prstGeom prst="rect">
            <a:avLst/>
          </a:prstGeom>
          <a:noFill/>
        </p:spPr>
      </p:pic>
      <p:pic>
        <p:nvPicPr>
          <p:cNvPr id="28678" name="Picture 6" descr="http://t3.gstatic.com/images?q=tbn:_Ltn6EF2Oczi6M:http://www.faqs.org/health/images/uchr_01_img0032.jpg">
            <a:hlinkClick r:id="rId4"/>
          </p:cNvPr>
          <p:cNvPicPr>
            <a:picLocks noChangeAspect="1" noChangeArrowheads="1"/>
          </p:cNvPicPr>
          <p:nvPr/>
        </p:nvPicPr>
        <p:blipFill>
          <a:blip r:embed="rId5" cstate="print"/>
          <a:srcRect/>
          <a:stretch>
            <a:fillRect/>
          </a:stretch>
        </p:blipFill>
        <p:spPr bwMode="auto">
          <a:xfrm rot="791284">
            <a:off x="7059880" y="4116618"/>
            <a:ext cx="1653082" cy="2586921"/>
          </a:xfrm>
          <a:prstGeom prst="rect">
            <a:avLst/>
          </a:prstGeom>
          <a:noFill/>
        </p:spPr>
      </p:pic>
      <p:sp>
        <p:nvSpPr>
          <p:cNvPr id="7" name="6 Proceso"/>
          <p:cNvSpPr/>
          <p:nvPr/>
        </p:nvSpPr>
        <p:spPr>
          <a:xfrm rot="708425">
            <a:off x="6596660" y="632430"/>
            <a:ext cx="2283420" cy="2815767"/>
          </a:xfrm>
          <a:prstGeom prst="flowChartProcess">
            <a:avLst/>
          </a:prstGeom>
          <a:solidFill>
            <a:schemeClr val="bg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8" name="7 CuadroTexto"/>
          <p:cNvSpPr txBox="1"/>
          <p:nvPr/>
        </p:nvSpPr>
        <p:spPr>
          <a:xfrm rot="708203">
            <a:off x="6592955" y="560345"/>
            <a:ext cx="2282426" cy="2862322"/>
          </a:xfrm>
          <a:prstGeom prst="rect">
            <a:avLst/>
          </a:prstGeom>
          <a:noFill/>
        </p:spPr>
        <p:txBody>
          <a:bodyPr wrap="square" rtlCol="0">
            <a:spAutoFit/>
          </a:bodyPr>
          <a:lstStyle/>
          <a:p>
            <a:r>
              <a:rPr lang="es-HN" b="1" dirty="0" err="1" smtClean="0">
                <a:solidFill>
                  <a:srgbClr val="FFC000"/>
                </a:solidFill>
              </a:rPr>
              <a:t>What</a:t>
            </a:r>
            <a:r>
              <a:rPr lang="es-HN" b="1" dirty="0" smtClean="0">
                <a:solidFill>
                  <a:srgbClr val="FFC000"/>
                </a:solidFill>
              </a:rPr>
              <a:t> </a:t>
            </a:r>
            <a:r>
              <a:rPr lang="es-HN" b="1" dirty="0" err="1" smtClean="0">
                <a:solidFill>
                  <a:srgbClr val="FFC000"/>
                </a:solidFill>
              </a:rPr>
              <a:t>many</a:t>
            </a:r>
            <a:r>
              <a:rPr lang="es-HN" b="1" dirty="0" smtClean="0">
                <a:solidFill>
                  <a:srgbClr val="FFC000"/>
                </a:solidFill>
              </a:rPr>
              <a:t> </a:t>
            </a:r>
            <a:r>
              <a:rPr lang="es-HN" b="1" dirty="0" err="1" smtClean="0">
                <a:solidFill>
                  <a:srgbClr val="FFC000"/>
                </a:solidFill>
              </a:rPr>
              <a:t>people</a:t>
            </a:r>
            <a:r>
              <a:rPr lang="es-HN" b="1" dirty="0" smtClean="0">
                <a:solidFill>
                  <a:srgbClr val="FFC000"/>
                </a:solidFill>
              </a:rPr>
              <a:t> </a:t>
            </a:r>
            <a:r>
              <a:rPr lang="es-HN" b="1" dirty="0" err="1" smtClean="0">
                <a:solidFill>
                  <a:srgbClr val="FFC000"/>
                </a:solidFill>
              </a:rPr>
              <a:t>dont</a:t>
            </a:r>
            <a:r>
              <a:rPr lang="es-HN" b="1" dirty="0" smtClean="0">
                <a:solidFill>
                  <a:srgbClr val="FFC000"/>
                </a:solidFill>
              </a:rPr>
              <a:t> </a:t>
            </a:r>
            <a:r>
              <a:rPr lang="es-HN" b="1" dirty="0" err="1" smtClean="0">
                <a:solidFill>
                  <a:srgbClr val="FFC000"/>
                </a:solidFill>
              </a:rPr>
              <a:t>know</a:t>
            </a:r>
            <a:r>
              <a:rPr lang="es-HN" b="1" dirty="0" smtClean="0">
                <a:solidFill>
                  <a:srgbClr val="FFC000"/>
                </a:solidFill>
              </a:rPr>
              <a:t> </a:t>
            </a:r>
            <a:r>
              <a:rPr lang="es-HN" b="1" dirty="0" err="1" smtClean="0">
                <a:solidFill>
                  <a:srgbClr val="FFC000"/>
                </a:solidFill>
              </a:rPr>
              <a:t>is</a:t>
            </a:r>
            <a:r>
              <a:rPr lang="es-HN" b="1" dirty="0" smtClean="0">
                <a:solidFill>
                  <a:srgbClr val="FFC000"/>
                </a:solidFill>
              </a:rPr>
              <a:t> </a:t>
            </a:r>
            <a:r>
              <a:rPr lang="es-HN" b="1" dirty="0" err="1" smtClean="0">
                <a:solidFill>
                  <a:srgbClr val="FFC000"/>
                </a:solidFill>
              </a:rPr>
              <a:t>that</a:t>
            </a:r>
            <a:r>
              <a:rPr lang="es-HN" b="1" dirty="0" smtClean="0">
                <a:solidFill>
                  <a:srgbClr val="FFC000"/>
                </a:solidFill>
              </a:rPr>
              <a:t> </a:t>
            </a:r>
            <a:r>
              <a:rPr lang="es-HN" b="1" dirty="0" err="1" smtClean="0">
                <a:solidFill>
                  <a:srgbClr val="FFC000"/>
                </a:solidFill>
              </a:rPr>
              <a:t>Pavlov</a:t>
            </a:r>
            <a:r>
              <a:rPr lang="es-HN" b="1" dirty="0" smtClean="0">
                <a:solidFill>
                  <a:srgbClr val="FFC000"/>
                </a:solidFill>
              </a:rPr>
              <a:t> </a:t>
            </a:r>
            <a:r>
              <a:rPr lang="es-HN" b="1" dirty="0" err="1" smtClean="0">
                <a:solidFill>
                  <a:srgbClr val="FFC000"/>
                </a:solidFill>
              </a:rPr>
              <a:t>was</a:t>
            </a:r>
            <a:r>
              <a:rPr lang="es-HN" b="1" dirty="0" smtClean="0">
                <a:solidFill>
                  <a:srgbClr val="FFC000"/>
                </a:solidFill>
              </a:rPr>
              <a:t> </a:t>
            </a:r>
            <a:r>
              <a:rPr lang="es-HN" b="1" dirty="0" err="1" smtClean="0">
                <a:solidFill>
                  <a:srgbClr val="FFC000"/>
                </a:solidFill>
              </a:rPr>
              <a:t>awarded</a:t>
            </a:r>
            <a:r>
              <a:rPr lang="es-HN" b="1" dirty="0" smtClean="0">
                <a:solidFill>
                  <a:srgbClr val="FFC000"/>
                </a:solidFill>
              </a:rPr>
              <a:t> </a:t>
            </a:r>
            <a:r>
              <a:rPr lang="es-HN" b="1" dirty="0" err="1" smtClean="0">
                <a:solidFill>
                  <a:srgbClr val="FFC000"/>
                </a:solidFill>
              </a:rPr>
              <a:t>the</a:t>
            </a:r>
            <a:r>
              <a:rPr lang="es-HN" b="1" dirty="0" smtClean="0">
                <a:solidFill>
                  <a:srgbClr val="FFC000"/>
                </a:solidFill>
              </a:rPr>
              <a:t> Nobel Price </a:t>
            </a:r>
            <a:r>
              <a:rPr lang="es-HN" b="1" dirty="0" err="1" smtClean="0">
                <a:solidFill>
                  <a:srgbClr val="FFC000"/>
                </a:solidFill>
              </a:rPr>
              <a:t>on</a:t>
            </a:r>
            <a:r>
              <a:rPr lang="es-HN" b="1" dirty="0" smtClean="0">
                <a:solidFill>
                  <a:srgbClr val="FFC000"/>
                </a:solidFill>
              </a:rPr>
              <a:t> </a:t>
            </a:r>
            <a:r>
              <a:rPr lang="es-HN" b="1" dirty="0" err="1" smtClean="0">
                <a:solidFill>
                  <a:srgbClr val="FFC000"/>
                </a:solidFill>
              </a:rPr>
              <a:t>psychology</a:t>
            </a:r>
            <a:r>
              <a:rPr lang="es-HN" b="1" dirty="0" smtClean="0">
                <a:solidFill>
                  <a:srgbClr val="FFC000"/>
                </a:solidFill>
              </a:rPr>
              <a:t> </a:t>
            </a:r>
            <a:r>
              <a:rPr lang="es-HN" b="1" dirty="0" err="1" smtClean="0">
                <a:solidFill>
                  <a:srgbClr val="FFC000"/>
                </a:solidFill>
              </a:rPr>
              <a:t>or</a:t>
            </a:r>
            <a:r>
              <a:rPr lang="es-HN" b="1" dirty="0" smtClean="0">
                <a:solidFill>
                  <a:srgbClr val="FFC000"/>
                </a:solidFill>
              </a:rPr>
              <a:t> medicine </a:t>
            </a:r>
            <a:r>
              <a:rPr lang="es-HN" b="1" dirty="0" err="1" smtClean="0">
                <a:solidFill>
                  <a:srgbClr val="FFC000"/>
                </a:solidFill>
              </a:rPr>
              <a:t>because</a:t>
            </a:r>
            <a:r>
              <a:rPr lang="es-HN" b="1" dirty="0" smtClean="0">
                <a:solidFill>
                  <a:srgbClr val="FFC000"/>
                </a:solidFill>
              </a:rPr>
              <a:t> of </a:t>
            </a:r>
            <a:r>
              <a:rPr lang="es-HN" b="1" dirty="0" err="1" smtClean="0">
                <a:solidFill>
                  <a:srgbClr val="FFC000"/>
                </a:solidFill>
              </a:rPr>
              <a:t>his</a:t>
            </a:r>
            <a:r>
              <a:rPr lang="es-HN" b="1" dirty="0" smtClean="0">
                <a:solidFill>
                  <a:srgbClr val="FFC000"/>
                </a:solidFill>
              </a:rPr>
              <a:t> </a:t>
            </a:r>
            <a:r>
              <a:rPr lang="es-HN" b="1" dirty="0" err="1" smtClean="0">
                <a:solidFill>
                  <a:srgbClr val="FFC000"/>
                </a:solidFill>
              </a:rPr>
              <a:t>digestive</a:t>
            </a:r>
            <a:r>
              <a:rPr lang="es-HN" b="1" dirty="0" smtClean="0">
                <a:solidFill>
                  <a:srgbClr val="FFC000"/>
                </a:solidFill>
              </a:rPr>
              <a:t> </a:t>
            </a:r>
            <a:r>
              <a:rPr lang="es-HN" b="1" dirty="0" err="1" smtClean="0">
                <a:solidFill>
                  <a:srgbClr val="FFC000"/>
                </a:solidFill>
              </a:rPr>
              <a:t>study</a:t>
            </a:r>
            <a:r>
              <a:rPr lang="es-HN" b="1" dirty="0" smtClean="0">
                <a:solidFill>
                  <a:srgbClr val="FFC000"/>
                </a:solidFill>
              </a:rPr>
              <a:t>, </a:t>
            </a:r>
            <a:r>
              <a:rPr lang="es-HN" b="1" dirty="0" err="1" smtClean="0">
                <a:solidFill>
                  <a:srgbClr val="FFC000"/>
                </a:solidFill>
              </a:rPr>
              <a:t>not</a:t>
            </a:r>
            <a:r>
              <a:rPr lang="es-HN" b="1" dirty="0" smtClean="0">
                <a:solidFill>
                  <a:srgbClr val="FFC000"/>
                </a:solidFill>
              </a:rPr>
              <a:t> </a:t>
            </a:r>
            <a:r>
              <a:rPr lang="es-HN" b="1" dirty="0" err="1" smtClean="0">
                <a:solidFill>
                  <a:srgbClr val="FFC000"/>
                </a:solidFill>
              </a:rPr>
              <a:t>his</a:t>
            </a:r>
            <a:r>
              <a:rPr lang="es-HN" b="1" dirty="0" smtClean="0">
                <a:solidFill>
                  <a:srgbClr val="FFC000"/>
                </a:solidFill>
              </a:rPr>
              <a:t> </a:t>
            </a:r>
            <a:r>
              <a:rPr lang="es-HN" b="1" dirty="0" err="1" smtClean="0">
                <a:solidFill>
                  <a:srgbClr val="FFC000"/>
                </a:solidFill>
              </a:rPr>
              <a:t>classical</a:t>
            </a:r>
            <a:r>
              <a:rPr lang="es-HN" b="1" dirty="0" smtClean="0">
                <a:solidFill>
                  <a:srgbClr val="FFC000"/>
                </a:solidFill>
              </a:rPr>
              <a:t> </a:t>
            </a:r>
            <a:r>
              <a:rPr lang="es-HN" b="1" dirty="0" err="1" smtClean="0">
                <a:solidFill>
                  <a:srgbClr val="FFC000"/>
                </a:solidFill>
              </a:rPr>
              <a:t>conditioning</a:t>
            </a:r>
            <a:r>
              <a:rPr lang="es-HN" b="1" dirty="0" smtClean="0">
                <a:solidFill>
                  <a:srgbClr val="FFC000"/>
                </a:solidFill>
              </a:rPr>
              <a:t> </a:t>
            </a:r>
            <a:r>
              <a:rPr lang="es-HN" b="1" dirty="0" err="1" smtClean="0">
                <a:solidFill>
                  <a:srgbClr val="FFC000"/>
                </a:solidFill>
              </a:rPr>
              <a:t>discovery</a:t>
            </a:r>
            <a:r>
              <a:rPr lang="es-HN" b="1" dirty="0" smtClean="0">
                <a:solidFill>
                  <a:srgbClr val="FFC000"/>
                </a:solidFill>
              </a:rPr>
              <a:t>!</a:t>
            </a:r>
            <a:endParaRPr lang="es-HN" b="1" dirty="0">
              <a:solidFill>
                <a:srgbClr val="FFC000"/>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Proceso"/>
          <p:cNvSpPr/>
          <p:nvPr/>
        </p:nvSpPr>
        <p:spPr>
          <a:xfrm rot="370769">
            <a:off x="1368221" y="1227894"/>
            <a:ext cx="7515542" cy="5240833"/>
          </a:xfrm>
          <a:prstGeom prst="flowChartProcess">
            <a:avLst/>
          </a:prstGeom>
          <a:gradFill>
            <a:gsLst>
              <a:gs pos="0">
                <a:srgbClr val="FFF200">
                  <a:alpha val="58000"/>
                </a:srgbClr>
              </a:gs>
              <a:gs pos="45000">
                <a:srgbClr val="FF7A00"/>
              </a:gs>
              <a:gs pos="70000">
                <a:srgbClr val="FF0300"/>
              </a:gs>
              <a:gs pos="100000">
                <a:srgbClr val="4D0808"/>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2" name="1 CuadroTexto"/>
          <p:cNvSpPr txBox="1"/>
          <p:nvPr/>
        </p:nvSpPr>
        <p:spPr>
          <a:xfrm rot="409080">
            <a:off x="1371324" y="1367383"/>
            <a:ext cx="7358114" cy="4801314"/>
          </a:xfrm>
          <a:prstGeom prst="rect">
            <a:avLst/>
          </a:prstGeom>
          <a:noFill/>
        </p:spPr>
        <p:txBody>
          <a:bodyPr wrap="square" rtlCol="0">
            <a:spAutoFit/>
          </a:bodyPr>
          <a:lstStyle/>
          <a:p>
            <a:r>
              <a:rPr lang="en-US" dirty="0" smtClean="0"/>
              <a:t>Conditioned reflexes had the most impact on the field of psychology of all of Pavlov’s works. In his study on the reflex regulation of the activity of the digestive glands, Pavlov paid close attention to the “psychic secretion,” which is caused by food stimuli at a distance from an animal. This finding of conditioned reflexes made it possible to study all psychic activity objectively instead of subjectively. Pavlov deduced three ideas for the theory of reflexes: the principle of determinism, the principle of analysis and synthesis, and the principle of structure. The development of these principles by Pavlov and his school helped towards the building-up of a scientific theory of medicine. Experiments done by Pavlov and his students showed that conditioned reflexes start in the cerebral cortex, which acts as the prime distributor and organizer of all activity of the organism and is responsible for the equilibrium of an animal</a:t>
            </a:r>
            <a:r>
              <a:rPr lang="es-HN" dirty="0" smtClean="0"/>
              <a:t>. </a:t>
            </a:r>
            <a:r>
              <a:rPr lang="en-US" dirty="0" smtClean="0"/>
              <a:t>Pavlov's contribution to this new psychology was at a very basic level and much of his earlier research regarding the results of his experiments were erroneous to the field of psychology. However, his contributions we now know were very important to the development of modern psychology. </a:t>
            </a:r>
          </a:p>
        </p:txBody>
      </p:sp>
      <p:sp>
        <p:nvSpPr>
          <p:cNvPr id="6" name="5 Rectángulo"/>
          <p:cNvSpPr/>
          <p:nvPr/>
        </p:nvSpPr>
        <p:spPr>
          <a:xfrm rot="332321">
            <a:off x="2960836" y="259353"/>
            <a:ext cx="5418856" cy="923330"/>
          </a:xfrm>
          <a:prstGeom prst="rect">
            <a:avLst/>
          </a:prstGeom>
          <a:noFill/>
        </p:spPr>
        <p:txBody>
          <a:bodyPr wrap="none" lIns="91440" tIns="45720" rIns="91440" bIns="45720">
            <a:spAutoFit/>
          </a:bodyPr>
          <a:lstStyle/>
          <a:p>
            <a:pPr algn="ctr"/>
            <a:r>
              <a:rPr lang="es-ES" sz="5400" b="1" cap="all" spc="0"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Broadway" pitchFamily="82" charset="0"/>
              </a:rPr>
              <a:t>Conclusion</a:t>
            </a:r>
            <a:r>
              <a:rPr lang="es-E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Broadway" pitchFamily="82" charset="0"/>
              </a:rPr>
              <a:t>!!</a:t>
            </a:r>
            <a:endParaRPr lang="es-E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Broadway" pitchFamily="82" charset="0"/>
            </a:endParaRPr>
          </a:p>
        </p:txBody>
      </p:sp>
      <p:pic>
        <p:nvPicPr>
          <p:cNvPr id="31746" name="Picture 2" descr="http://www.offthemarkcartoons.com/cartoons/1994-09-23.gif"/>
          <p:cNvPicPr>
            <a:picLocks noChangeAspect="1" noChangeArrowheads="1"/>
          </p:cNvPicPr>
          <p:nvPr/>
        </p:nvPicPr>
        <p:blipFill>
          <a:blip r:embed="rId2" cstate="print"/>
          <a:srcRect/>
          <a:stretch>
            <a:fillRect/>
          </a:stretch>
        </p:blipFill>
        <p:spPr bwMode="auto">
          <a:xfrm rot="279498">
            <a:off x="188174" y="560168"/>
            <a:ext cx="1451859" cy="1935812"/>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285720" y="142852"/>
            <a:ext cx="7715304" cy="6072230"/>
          </a:xfrm>
          <a:prstGeom prst="rect">
            <a:avLst/>
          </a:prstGeom>
          <a:solidFill>
            <a:srgbClr val="7CBA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4" name="3 Sol"/>
          <p:cNvSpPr/>
          <p:nvPr/>
        </p:nvSpPr>
        <p:spPr>
          <a:xfrm>
            <a:off x="1000100" y="642918"/>
            <a:ext cx="6572296" cy="5500726"/>
          </a:xfrm>
          <a:prstGeom prst="sun">
            <a:avLst/>
          </a:prstGeom>
          <a:solidFill>
            <a:srgbClr val="FFFF0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2" name="1 CuadroTexto"/>
          <p:cNvSpPr txBox="1"/>
          <p:nvPr/>
        </p:nvSpPr>
        <p:spPr>
          <a:xfrm>
            <a:off x="428596" y="214290"/>
            <a:ext cx="7429552" cy="5924699"/>
          </a:xfrm>
          <a:prstGeom prst="rect">
            <a:avLst/>
          </a:prstGeom>
          <a:noFill/>
        </p:spPr>
        <p:txBody>
          <a:bodyPr wrap="square" rtlCol="0">
            <a:spAutoFit/>
          </a:bodyPr>
          <a:lstStyle/>
          <a:p>
            <a:r>
              <a:rPr lang="en-US" sz="1900" dirty="0" smtClean="0">
                <a:solidFill>
                  <a:schemeClr val="bg1">
                    <a:lumMod val="95000"/>
                    <a:lumOff val="5000"/>
                  </a:schemeClr>
                </a:solidFill>
              </a:rPr>
              <a:t>Behaviorism and the learning perspective are composed of many fields, but Pavlov´s discovery led to a branch of behaviorism in psychology. These psychologists believe that every single reaction, action, and emotion we present is learned. That means there is no involvement of phenotypes in our behavior, the only problem encountered is that behavior cannot be measured only observed. This implies you can’t always be 100% sure of behaviorism because a person might be acting a certain way to please you, or the person is very cunning. Even if us humans learn mostly through operant conditioning during our life period, psychologists have discovered we learn this unconsciously by classical conditioning and this makes a whole peace of our behavior. What this means is that we act certain way or fell certain way and we don’t even know why, but the classical conditioning is there. I want to give a personal example of classical conditioning: I put my tea in the microwave and turn it on, the sound of the microwave (NS). Then I ask my maid to hand me my baby bottle (US). She gets the baby bottle and pours the tea herself from the cup (CR). Now every time I put the microwave on (CS), she already has my baby bottle ready to poor the tea into(CR).</a:t>
            </a:r>
            <a:endParaRPr lang="es-HN" sz="1900" dirty="0" smtClean="0">
              <a:solidFill>
                <a:schemeClr val="bg1">
                  <a:lumMod val="95000"/>
                  <a:lumOff val="5000"/>
                </a:schemeClr>
              </a:solidFill>
            </a:endParaRPr>
          </a:p>
          <a:p>
            <a:r>
              <a:rPr lang="en-US" sz="1900" dirty="0" smtClean="0">
                <a:solidFill>
                  <a:schemeClr val="bg1">
                    <a:lumMod val="95000"/>
                    <a:lumOff val="5000"/>
                  </a:schemeClr>
                </a:solidFill>
              </a:rPr>
              <a:t>P.S. I AM ALSO WORKING ON CLASSICAL CONDITIONING YOU MR!</a:t>
            </a:r>
            <a:endParaRPr lang="es-HN" sz="1900" dirty="0" smtClean="0">
              <a:solidFill>
                <a:schemeClr val="bg1">
                  <a:lumMod val="95000"/>
                  <a:lumOff val="5000"/>
                </a:schemeClr>
              </a:solidFill>
            </a:endParaRPr>
          </a:p>
          <a:p>
            <a:endParaRPr lang="es-HN" dirty="0"/>
          </a:p>
        </p:txBody>
      </p:sp>
      <p:pic>
        <p:nvPicPr>
          <p:cNvPr id="30722" name="Picture 2" descr="http://www.usu.edu/psycho101/lectures/chp4learning/cartoon_dog.gif"/>
          <p:cNvPicPr>
            <a:picLocks noChangeAspect="1" noChangeArrowheads="1"/>
          </p:cNvPicPr>
          <p:nvPr/>
        </p:nvPicPr>
        <p:blipFill>
          <a:blip r:embed="rId2" cstate="print"/>
          <a:srcRect/>
          <a:stretch>
            <a:fillRect/>
          </a:stretch>
        </p:blipFill>
        <p:spPr bwMode="auto">
          <a:xfrm rot="1212859">
            <a:off x="7275117" y="4583755"/>
            <a:ext cx="1559541" cy="2068512"/>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Pergamino vertical"/>
          <p:cNvSpPr/>
          <p:nvPr/>
        </p:nvSpPr>
        <p:spPr>
          <a:xfrm>
            <a:off x="0" y="1571612"/>
            <a:ext cx="8215338" cy="5072098"/>
          </a:xfrm>
          <a:prstGeom prst="verticalScroll">
            <a:avLst>
              <a:gd name="adj" fmla="val 8788"/>
            </a:avLst>
          </a:prstGeom>
          <a:gradFill flip="none" rotWithShape="1">
            <a:gsLst>
              <a:gs pos="0">
                <a:srgbClr val="000082"/>
              </a:gs>
              <a:gs pos="30000">
                <a:srgbClr val="66008F"/>
              </a:gs>
              <a:gs pos="64999">
                <a:srgbClr val="BA0066"/>
              </a:gs>
              <a:gs pos="89999">
                <a:srgbClr val="FF0000"/>
              </a:gs>
              <a:gs pos="100000">
                <a:srgbClr val="FF8200"/>
              </a:gs>
            </a:gsLst>
            <a:lin ang="5400000" scaled="0"/>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2" name="1 CuadroTexto"/>
          <p:cNvSpPr txBox="1"/>
          <p:nvPr/>
        </p:nvSpPr>
        <p:spPr>
          <a:xfrm>
            <a:off x="857224" y="285728"/>
            <a:ext cx="6572296" cy="1323439"/>
          </a:xfrm>
          <a:prstGeom prst="rect">
            <a:avLst/>
          </a:prstGeom>
          <a:noFill/>
        </p:spPr>
        <p:txBody>
          <a:bodyPr wrap="square" rtlCol="0">
            <a:spAutoFit/>
          </a:bodyPr>
          <a:lstStyle/>
          <a:p>
            <a:r>
              <a:rPr lang="es-HN" sz="4000" dirty="0" smtClean="0">
                <a:solidFill>
                  <a:srgbClr val="FF0000"/>
                </a:solidFill>
                <a:latin typeface="Showcard Gothic" pitchFamily="82" charset="0"/>
              </a:rPr>
              <a:t>Learning Perspective </a:t>
            </a:r>
            <a:r>
              <a:rPr lang="es-HN" sz="4000" dirty="0" err="1" smtClean="0">
                <a:solidFill>
                  <a:srgbClr val="FF0000"/>
                </a:solidFill>
                <a:latin typeface="Showcard Gothic" pitchFamily="82" charset="0"/>
              </a:rPr>
              <a:t>Terms</a:t>
            </a:r>
            <a:r>
              <a:rPr lang="es-HN" sz="4000" dirty="0" smtClean="0">
                <a:solidFill>
                  <a:srgbClr val="FF0000"/>
                </a:solidFill>
                <a:latin typeface="Showcard Gothic" pitchFamily="82" charset="0"/>
              </a:rPr>
              <a:t>:</a:t>
            </a:r>
            <a:endParaRPr lang="es-HN" sz="4000" dirty="0">
              <a:solidFill>
                <a:srgbClr val="FF0000"/>
              </a:solidFill>
              <a:latin typeface="Showcard Gothic" pitchFamily="82" charset="0"/>
            </a:endParaRPr>
          </a:p>
        </p:txBody>
      </p:sp>
      <p:sp>
        <p:nvSpPr>
          <p:cNvPr id="3" name="2 CuadroTexto"/>
          <p:cNvSpPr txBox="1"/>
          <p:nvPr/>
        </p:nvSpPr>
        <p:spPr>
          <a:xfrm>
            <a:off x="714348" y="2000240"/>
            <a:ext cx="7072362" cy="4401205"/>
          </a:xfrm>
          <a:prstGeom prst="rect">
            <a:avLst/>
          </a:prstGeom>
          <a:noFill/>
        </p:spPr>
        <p:txBody>
          <a:bodyPr wrap="square" rtlCol="0">
            <a:spAutoFit/>
          </a:bodyPr>
          <a:lstStyle/>
          <a:p>
            <a:pPr>
              <a:buFont typeface="Wingdings" pitchFamily="2" charset="2"/>
              <a:buChar char="v"/>
            </a:pPr>
            <a:r>
              <a:rPr lang="es-HN" sz="2000" b="1" u="sng" dirty="0" err="1" smtClean="0"/>
              <a:t>Unconditional</a:t>
            </a:r>
            <a:r>
              <a:rPr lang="es-HN" sz="2000" b="1" u="sng" dirty="0" smtClean="0"/>
              <a:t> </a:t>
            </a:r>
            <a:r>
              <a:rPr lang="es-HN" sz="2000" b="1" u="sng" dirty="0" err="1" smtClean="0"/>
              <a:t>Stimulus</a:t>
            </a:r>
            <a:r>
              <a:rPr lang="es-HN" sz="2000" b="1" dirty="0" smtClean="0"/>
              <a:t>→ A </a:t>
            </a:r>
            <a:r>
              <a:rPr lang="es-HN" sz="2000" b="1" dirty="0" err="1" smtClean="0"/>
              <a:t>stimulus</a:t>
            </a:r>
            <a:r>
              <a:rPr lang="es-HN" sz="2000" b="1" dirty="0" smtClean="0"/>
              <a:t> </a:t>
            </a:r>
            <a:r>
              <a:rPr lang="es-HN" sz="2000" b="1" dirty="0" err="1" smtClean="0"/>
              <a:t>that</a:t>
            </a:r>
            <a:r>
              <a:rPr lang="es-HN" sz="2000" b="1" dirty="0" smtClean="0"/>
              <a:t> </a:t>
            </a:r>
            <a:r>
              <a:rPr lang="es-HN" sz="2000" b="1" dirty="0" err="1" smtClean="0"/>
              <a:t>provides</a:t>
            </a:r>
            <a:r>
              <a:rPr lang="es-HN" sz="2000" b="1" dirty="0" smtClean="0"/>
              <a:t> a response </a:t>
            </a:r>
            <a:r>
              <a:rPr lang="es-HN" sz="2000" b="1" dirty="0" err="1" smtClean="0"/>
              <a:t>without</a:t>
            </a:r>
            <a:r>
              <a:rPr lang="es-HN" sz="2000" b="1" dirty="0" smtClean="0"/>
              <a:t> prior </a:t>
            </a:r>
            <a:r>
              <a:rPr lang="es-HN" sz="2000" b="1" dirty="0" err="1" smtClean="0"/>
              <a:t>learning</a:t>
            </a:r>
            <a:r>
              <a:rPr lang="es-HN" sz="2000" b="1" dirty="0" smtClean="0"/>
              <a:t>.</a:t>
            </a:r>
          </a:p>
          <a:p>
            <a:pPr>
              <a:buFont typeface="Wingdings" pitchFamily="2" charset="2"/>
              <a:buChar char="v"/>
            </a:pPr>
            <a:r>
              <a:rPr lang="es-HN" sz="2000" b="1" u="sng" dirty="0" err="1" smtClean="0"/>
              <a:t>Unconditional</a:t>
            </a:r>
            <a:r>
              <a:rPr lang="es-HN" sz="2000" b="1" u="sng" dirty="0" smtClean="0"/>
              <a:t> Response</a:t>
            </a:r>
            <a:r>
              <a:rPr lang="es-HN" sz="2000" b="1" dirty="0" smtClean="0"/>
              <a:t>→ </a:t>
            </a:r>
            <a:r>
              <a:rPr lang="es-HN" sz="2000" b="1" dirty="0" err="1" smtClean="0"/>
              <a:t>An</a:t>
            </a:r>
            <a:r>
              <a:rPr lang="es-HN" sz="2000" b="1" dirty="0" smtClean="0"/>
              <a:t> </a:t>
            </a:r>
            <a:r>
              <a:rPr lang="es-HN" sz="2000" b="1" dirty="0" err="1" smtClean="0"/>
              <a:t>unlearned</a:t>
            </a:r>
            <a:r>
              <a:rPr lang="es-HN" sz="2000" b="1" dirty="0" smtClean="0"/>
              <a:t> response </a:t>
            </a:r>
            <a:r>
              <a:rPr lang="es-HN" sz="2000" b="1" dirty="0" err="1" smtClean="0"/>
              <a:t>that</a:t>
            </a:r>
            <a:r>
              <a:rPr lang="es-HN" sz="2000" b="1" dirty="0" smtClean="0"/>
              <a:t> </a:t>
            </a:r>
            <a:r>
              <a:rPr lang="es-HN" sz="2000" b="1" dirty="0" err="1" smtClean="0"/>
              <a:t>is</a:t>
            </a:r>
            <a:r>
              <a:rPr lang="es-HN" sz="2000" b="1" dirty="0" smtClean="0"/>
              <a:t> </a:t>
            </a:r>
            <a:r>
              <a:rPr lang="es-HN" sz="2000" b="1" dirty="0" err="1" smtClean="0"/>
              <a:t>automatically</a:t>
            </a:r>
            <a:r>
              <a:rPr lang="es-HN" sz="2000" b="1" dirty="0" smtClean="0"/>
              <a:t> </a:t>
            </a:r>
            <a:r>
              <a:rPr lang="es-HN" sz="2000" b="1" dirty="0" err="1" smtClean="0"/>
              <a:t>elicited</a:t>
            </a:r>
            <a:r>
              <a:rPr lang="es-HN" sz="2000" b="1" dirty="0" smtClean="0"/>
              <a:t> </a:t>
            </a:r>
            <a:r>
              <a:rPr lang="es-HN" sz="2000" b="1" dirty="0" err="1" smtClean="0"/>
              <a:t>by</a:t>
            </a:r>
            <a:r>
              <a:rPr lang="es-HN" sz="2000" b="1" dirty="0" smtClean="0"/>
              <a:t> </a:t>
            </a:r>
            <a:r>
              <a:rPr lang="es-HN" sz="2000" b="1" dirty="0" err="1" smtClean="0"/>
              <a:t>the</a:t>
            </a:r>
            <a:r>
              <a:rPr lang="es-HN" sz="2000" b="1" dirty="0" smtClean="0"/>
              <a:t> US.</a:t>
            </a:r>
          </a:p>
          <a:p>
            <a:pPr>
              <a:buFont typeface="Wingdings" pitchFamily="2" charset="2"/>
              <a:buChar char="v"/>
            </a:pPr>
            <a:r>
              <a:rPr lang="es-HN" sz="2000" b="1" u="sng" dirty="0" err="1" smtClean="0"/>
              <a:t>Conditioned</a:t>
            </a:r>
            <a:r>
              <a:rPr lang="es-HN" sz="2000" b="1" u="sng" dirty="0" smtClean="0"/>
              <a:t> </a:t>
            </a:r>
            <a:r>
              <a:rPr lang="es-HN" sz="2000" b="1" u="sng" dirty="0" err="1" smtClean="0"/>
              <a:t>Stimulus</a:t>
            </a:r>
            <a:r>
              <a:rPr lang="es-HN" sz="2000" b="1" dirty="0" smtClean="0"/>
              <a:t>→ </a:t>
            </a:r>
            <a:r>
              <a:rPr lang="es-HN" sz="2000" b="1" dirty="0" err="1" smtClean="0"/>
              <a:t>Previous</a:t>
            </a:r>
            <a:r>
              <a:rPr lang="es-HN" sz="2000" b="1" dirty="0" smtClean="0"/>
              <a:t> neutral </a:t>
            </a:r>
            <a:r>
              <a:rPr lang="es-HN" sz="2000" b="1" dirty="0" err="1" smtClean="0"/>
              <a:t>stimulus</a:t>
            </a:r>
            <a:r>
              <a:rPr lang="es-HN" sz="2000" b="1" dirty="0" smtClean="0"/>
              <a:t> </a:t>
            </a:r>
            <a:r>
              <a:rPr lang="es-HN" sz="2000" b="1" dirty="0" err="1" smtClean="0"/>
              <a:t>that</a:t>
            </a:r>
            <a:r>
              <a:rPr lang="es-HN" sz="2000" b="1" dirty="0" smtClean="0"/>
              <a:t> </a:t>
            </a:r>
            <a:r>
              <a:rPr lang="es-HN" sz="2000" b="1" dirty="0" err="1" smtClean="0"/>
              <a:t>eventually</a:t>
            </a:r>
            <a:r>
              <a:rPr lang="es-HN" sz="2000" b="1" dirty="0" smtClean="0"/>
              <a:t> </a:t>
            </a:r>
            <a:r>
              <a:rPr lang="es-HN" sz="2000" b="1" dirty="0" err="1" smtClean="0"/>
              <a:t>elicits</a:t>
            </a:r>
            <a:r>
              <a:rPr lang="es-HN" sz="2000" b="1" dirty="0" smtClean="0"/>
              <a:t> </a:t>
            </a:r>
            <a:r>
              <a:rPr lang="es-HN" sz="2000" b="1" dirty="0" err="1" smtClean="0"/>
              <a:t>the</a:t>
            </a:r>
            <a:r>
              <a:rPr lang="es-HN" sz="2000" b="1" dirty="0" smtClean="0"/>
              <a:t> </a:t>
            </a:r>
            <a:r>
              <a:rPr lang="es-HN" sz="2000" b="1" dirty="0" err="1" smtClean="0"/>
              <a:t>condition</a:t>
            </a:r>
            <a:r>
              <a:rPr lang="es-HN" sz="2000" b="1" dirty="0" smtClean="0"/>
              <a:t> response </a:t>
            </a:r>
            <a:r>
              <a:rPr lang="es-HN" sz="2000" b="1" dirty="0" err="1" smtClean="0"/>
              <a:t>after</a:t>
            </a:r>
            <a:r>
              <a:rPr lang="es-HN" sz="2000" b="1" dirty="0" smtClean="0"/>
              <a:t> </a:t>
            </a:r>
            <a:r>
              <a:rPr lang="es-HN" sz="2000" b="1" dirty="0" err="1" smtClean="0"/>
              <a:t>being</a:t>
            </a:r>
            <a:r>
              <a:rPr lang="es-HN" sz="2000" b="1" dirty="0" smtClean="0"/>
              <a:t> </a:t>
            </a:r>
            <a:r>
              <a:rPr lang="es-HN" sz="2000" b="1" dirty="0" err="1" smtClean="0"/>
              <a:t>associated</a:t>
            </a:r>
            <a:r>
              <a:rPr lang="es-HN" sz="2000" b="1" dirty="0" smtClean="0"/>
              <a:t> </a:t>
            </a:r>
            <a:r>
              <a:rPr lang="es-HN" sz="2000" b="1" dirty="0" err="1" smtClean="0"/>
              <a:t>with</a:t>
            </a:r>
            <a:r>
              <a:rPr lang="es-HN" sz="2000" b="1" dirty="0" smtClean="0"/>
              <a:t> </a:t>
            </a:r>
            <a:r>
              <a:rPr lang="es-HN" sz="2000" b="1" dirty="0" err="1" smtClean="0"/>
              <a:t>the</a:t>
            </a:r>
            <a:r>
              <a:rPr lang="es-HN" sz="2000" b="1" dirty="0" smtClean="0"/>
              <a:t> </a:t>
            </a:r>
            <a:r>
              <a:rPr lang="es-HN" sz="2000" b="1" dirty="0" err="1" smtClean="0"/>
              <a:t>unconditioned</a:t>
            </a:r>
            <a:r>
              <a:rPr lang="es-HN" sz="2000" b="1" dirty="0" smtClean="0"/>
              <a:t> </a:t>
            </a:r>
            <a:r>
              <a:rPr lang="es-HN" sz="2000" b="1" dirty="0" err="1" smtClean="0"/>
              <a:t>stimulus</a:t>
            </a:r>
            <a:r>
              <a:rPr lang="es-HN" sz="2000" b="1" dirty="0" smtClean="0"/>
              <a:t>.</a:t>
            </a:r>
          </a:p>
          <a:p>
            <a:pPr>
              <a:buFont typeface="Wingdings" pitchFamily="2" charset="2"/>
              <a:buChar char="v"/>
            </a:pPr>
            <a:r>
              <a:rPr lang="es-HN" sz="2000" b="1" u="sng" dirty="0" err="1" smtClean="0"/>
              <a:t>Conditioned</a:t>
            </a:r>
            <a:r>
              <a:rPr lang="es-HN" sz="2000" b="1" u="sng" dirty="0" smtClean="0"/>
              <a:t> </a:t>
            </a:r>
            <a:r>
              <a:rPr lang="es-HN" sz="2000" b="1" u="sng" dirty="0" err="1" smtClean="0"/>
              <a:t>Response</a:t>
            </a:r>
            <a:r>
              <a:rPr lang="es-HN" sz="2000" b="1" dirty="0" err="1" smtClean="0"/>
              <a:t>→Learned</a:t>
            </a:r>
            <a:r>
              <a:rPr lang="es-HN" sz="2000" b="1" dirty="0" smtClean="0"/>
              <a:t> response </a:t>
            </a:r>
            <a:r>
              <a:rPr lang="es-HN" sz="2000" b="1" dirty="0" err="1" smtClean="0"/>
              <a:t>to</a:t>
            </a:r>
            <a:r>
              <a:rPr lang="es-HN" sz="2000" b="1" dirty="0" smtClean="0"/>
              <a:t> CS </a:t>
            </a:r>
            <a:r>
              <a:rPr lang="es-HN" sz="2000" b="1" dirty="0" err="1" smtClean="0"/>
              <a:t>that</a:t>
            </a:r>
            <a:r>
              <a:rPr lang="es-HN" sz="2000" b="1" dirty="0" smtClean="0"/>
              <a:t> </a:t>
            </a:r>
            <a:r>
              <a:rPr lang="es-HN" sz="2000" b="1" dirty="0" err="1" smtClean="0"/>
              <a:t>occurs</a:t>
            </a:r>
            <a:r>
              <a:rPr lang="es-HN" sz="2000" b="1" dirty="0" smtClean="0"/>
              <a:t> </a:t>
            </a:r>
            <a:r>
              <a:rPr lang="es-HN" sz="2000" b="1" dirty="0" err="1" smtClean="0"/>
              <a:t>after</a:t>
            </a:r>
            <a:r>
              <a:rPr lang="es-HN" sz="2000" b="1" dirty="0" smtClean="0"/>
              <a:t> </a:t>
            </a:r>
            <a:r>
              <a:rPr lang="es-HN" sz="2000" b="1" dirty="0" err="1" smtClean="0"/>
              <a:t>conditioned</a:t>
            </a:r>
            <a:r>
              <a:rPr lang="es-HN" sz="2000" b="1" dirty="0" smtClean="0"/>
              <a:t> </a:t>
            </a:r>
            <a:r>
              <a:rPr lang="es-HN" sz="2000" b="1" dirty="0" err="1" smtClean="0"/>
              <a:t>stimulus</a:t>
            </a:r>
            <a:r>
              <a:rPr lang="es-HN" sz="2000" b="1" dirty="0" smtClean="0"/>
              <a:t> and </a:t>
            </a:r>
            <a:r>
              <a:rPr lang="es-HN" sz="2000" b="1" dirty="0" err="1" smtClean="0"/>
              <a:t>unconditioned</a:t>
            </a:r>
            <a:r>
              <a:rPr lang="es-HN" sz="2000" b="1" dirty="0" smtClean="0"/>
              <a:t> </a:t>
            </a:r>
            <a:r>
              <a:rPr lang="es-HN" sz="2000" b="1" dirty="0" err="1" smtClean="0"/>
              <a:t>stimulus</a:t>
            </a:r>
            <a:r>
              <a:rPr lang="es-HN" sz="2000" b="1" dirty="0" smtClean="0"/>
              <a:t> </a:t>
            </a:r>
            <a:r>
              <a:rPr lang="es-HN" sz="2000" b="1" dirty="0" err="1" smtClean="0"/>
              <a:t>paring</a:t>
            </a:r>
            <a:r>
              <a:rPr lang="es-HN" sz="2000" b="1" dirty="0" smtClean="0"/>
              <a:t>. (</a:t>
            </a:r>
            <a:r>
              <a:rPr lang="es-HN" sz="2000" b="1" dirty="0" err="1" smtClean="0"/>
              <a:t>Pavlov</a:t>
            </a:r>
            <a:r>
              <a:rPr lang="es-HN" sz="2000" b="1" dirty="0" smtClean="0"/>
              <a:t>, 1927)</a:t>
            </a:r>
          </a:p>
          <a:p>
            <a:pPr>
              <a:buFont typeface="Wingdings" pitchFamily="2" charset="2"/>
              <a:buChar char="v"/>
            </a:pPr>
            <a:r>
              <a:rPr lang="es-HN" sz="2000" b="1" u="sng" dirty="0" err="1" smtClean="0"/>
              <a:t>Reflexes</a:t>
            </a:r>
            <a:r>
              <a:rPr lang="es-HN" sz="2000" b="1" dirty="0" smtClean="0"/>
              <a:t>→ </a:t>
            </a:r>
            <a:r>
              <a:rPr lang="es-HN" sz="2000" b="1" dirty="0" err="1" smtClean="0"/>
              <a:t>Automatic</a:t>
            </a:r>
            <a:r>
              <a:rPr lang="es-HN" sz="2000" b="1" dirty="0" smtClean="0"/>
              <a:t> </a:t>
            </a:r>
            <a:r>
              <a:rPr lang="es-HN" sz="2000" b="1" dirty="0" err="1" smtClean="0"/>
              <a:t>stimulus</a:t>
            </a:r>
            <a:r>
              <a:rPr lang="es-HN" sz="2000" b="1" dirty="0" smtClean="0"/>
              <a:t>- response </a:t>
            </a:r>
            <a:r>
              <a:rPr lang="es-HN" sz="2000" b="1" dirty="0" err="1" smtClean="0"/>
              <a:t>connections</a:t>
            </a:r>
            <a:r>
              <a:rPr lang="es-HN" sz="2000" b="1" dirty="0" smtClean="0"/>
              <a:t>.</a:t>
            </a:r>
          </a:p>
          <a:p>
            <a:pPr>
              <a:buFont typeface="Wingdings" pitchFamily="2" charset="2"/>
              <a:buChar char="v"/>
            </a:pPr>
            <a:r>
              <a:rPr lang="es-HN" sz="2000" b="1" u="sng" dirty="0" err="1" smtClean="0"/>
              <a:t>Classical</a:t>
            </a:r>
            <a:r>
              <a:rPr lang="es-HN" sz="2000" b="1" u="sng" dirty="0" smtClean="0"/>
              <a:t> </a:t>
            </a:r>
            <a:r>
              <a:rPr lang="es-HN" sz="2000" b="1" u="sng" dirty="0" err="1" smtClean="0"/>
              <a:t>Conditioning</a:t>
            </a:r>
            <a:r>
              <a:rPr lang="es-HN" sz="2000" b="1" dirty="0" smtClean="0"/>
              <a:t>→ A neutral </a:t>
            </a:r>
            <a:r>
              <a:rPr lang="es-HN" sz="2000" b="1" dirty="0" err="1" smtClean="0"/>
              <a:t>stimulus</a:t>
            </a:r>
            <a:r>
              <a:rPr lang="es-HN" sz="2000" b="1" dirty="0" smtClean="0"/>
              <a:t> </a:t>
            </a:r>
            <a:r>
              <a:rPr lang="es-HN" sz="2000" b="1" dirty="0" err="1" smtClean="0"/>
              <a:t>becomes</a:t>
            </a:r>
            <a:r>
              <a:rPr lang="es-HN" sz="2000" b="1" dirty="0" smtClean="0"/>
              <a:t> </a:t>
            </a:r>
            <a:r>
              <a:rPr lang="es-HN" sz="2000" b="1" dirty="0" err="1" smtClean="0"/>
              <a:t>associated</a:t>
            </a:r>
            <a:r>
              <a:rPr lang="es-HN" sz="2000" b="1" dirty="0" smtClean="0"/>
              <a:t> </a:t>
            </a:r>
            <a:r>
              <a:rPr lang="es-HN" sz="2000" b="1" dirty="0" err="1" smtClean="0"/>
              <a:t>with</a:t>
            </a:r>
            <a:r>
              <a:rPr lang="es-HN" sz="2000" b="1" dirty="0" smtClean="0"/>
              <a:t> a </a:t>
            </a:r>
            <a:r>
              <a:rPr lang="es-HN" sz="2000" b="1" dirty="0" err="1" smtClean="0"/>
              <a:t>meaningful</a:t>
            </a:r>
            <a:r>
              <a:rPr lang="es-HN" sz="2000" b="1" dirty="0" smtClean="0"/>
              <a:t> </a:t>
            </a:r>
            <a:r>
              <a:rPr lang="es-HN" sz="2000" b="1" dirty="0" err="1" smtClean="0"/>
              <a:t>stimulus</a:t>
            </a:r>
            <a:r>
              <a:rPr lang="es-HN" sz="2000" b="1" dirty="0" smtClean="0"/>
              <a:t> and </a:t>
            </a:r>
            <a:r>
              <a:rPr lang="es-HN" sz="2000" b="1" dirty="0" err="1" smtClean="0"/>
              <a:t>acquires</a:t>
            </a:r>
            <a:r>
              <a:rPr lang="es-HN" sz="2000" b="1" dirty="0" smtClean="0"/>
              <a:t> </a:t>
            </a:r>
            <a:r>
              <a:rPr lang="es-HN" sz="2000" b="1" dirty="0" err="1" smtClean="0"/>
              <a:t>the</a:t>
            </a:r>
            <a:r>
              <a:rPr lang="es-HN" sz="2000" b="1" dirty="0" smtClean="0"/>
              <a:t> </a:t>
            </a:r>
            <a:r>
              <a:rPr lang="es-HN" sz="2000" b="1" dirty="0" err="1" smtClean="0"/>
              <a:t>capacity</a:t>
            </a:r>
            <a:r>
              <a:rPr lang="es-HN" sz="2000" b="1" dirty="0" smtClean="0"/>
              <a:t> </a:t>
            </a:r>
            <a:r>
              <a:rPr lang="es-HN" sz="2000" b="1" dirty="0" err="1" smtClean="0"/>
              <a:t>to</a:t>
            </a:r>
            <a:r>
              <a:rPr lang="es-HN" sz="2000" b="1" dirty="0" smtClean="0"/>
              <a:t> </a:t>
            </a:r>
            <a:r>
              <a:rPr lang="es-HN" sz="2000" b="1" dirty="0" err="1" smtClean="0"/>
              <a:t>elicit</a:t>
            </a:r>
            <a:r>
              <a:rPr lang="es-HN" sz="2000" b="1" dirty="0" smtClean="0"/>
              <a:t> a similar response.</a:t>
            </a:r>
          </a:p>
        </p:txBody>
      </p:sp>
      <p:pic>
        <p:nvPicPr>
          <p:cNvPr id="16386" name="Picture 2" descr="http://www.cartoonstock.com/lowres/cgr0188l.jpg"/>
          <p:cNvPicPr>
            <a:picLocks noChangeAspect="1" noChangeArrowheads="1"/>
          </p:cNvPicPr>
          <p:nvPr/>
        </p:nvPicPr>
        <p:blipFill>
          <a:blip r:embed="rId2" cstate="print"/>
          <a:srcRect/>
          <a:stretch>
            <a:fillRect/>
          </a:stretch>
        </p:blipFill>
        <p:spPr bwMode="auto">
          <a:xfrm>
            <a:off x="7643834" y="642918"/>
            <a:ext cx="1293789" cy="1923850"/>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Llamada de flecha a la derecha"/>
          <p:cNvSpPr/>
          <p:nvPr/>
        </p:nvSpPr>
        <p:spPr>
          <a:xfrm>
            <a:off x="785786" y="1571612"/>
            <a:ext cx="8072494" cy="5072098"/>
          </a:xfrm>
          <a:prstGeom prst="rightArrowCallout">
            <a:avLst/>
          </a:prstGeom>
          <a:solidFill>
            <a:srgbClr val="D70751">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2" name="1 Rectángulo"/>
          <p:cNvSpPr/>
          <p:nvPr/>
        </p:nvSpPr>
        <p:spPr>
          <a:xfrm>
            <a:off x="1571604" y="571480"/>
            <a:ext cx="5335115" cy="923330"/>
          </a:xfrm>
          <a:prstGeom prst="rect">
            <a:avLst/>
          </a:prstGeom>
          <a:noFill/>
        </p:spPr>
        <p:txBody>
          <a:bodyPr wrap="none" lIns="91440" tIns="45720" rIns="91440" bIns="45720">
            <a:spAutoFit/>
          </a:bodyPr>
          <a:lstStyle/>
          <a:p>
            <a:pPr algn="ctr"/>
            <a:r>
              <a:rPr lang="es-ES" sz="5400" b="1" cap="all" spc="0" dirty="0" err="1" smtClean="0">
                <a:ln w="9000" cmpd="sng">
                  <a:solidFill>
                    <a:schemeClr val="accent4">
                      <a:shade val="50000"/>
                      <a:satMod val="120000"/>
                    </a:schemeClr>
                  </a:solidFill>
                  <a:prstDash val="solid"/>
                </a:ln>
                <a:solidFill>
                  <a:schemeClr val="bg1">
                    <a:lumMod val="95000"/>
                    <a:lumOff val="5000"/>
                  </a:schemeClr>
                </a:solidFill>
                <a:effectLst>
                  <a:reflection blurRad="12700" stA="28000" endPos="45000" dist="1000" dir="5400000" sy="-100000" algn="bl" rotWithShape="0"/>
                </a:effectLst>
                <a:latin typeface="Showcard Gothic" pitchFamily="82" charset="0"/>
              </a:rPr>
              <a:t>Bibliography</a:t>
            </a:r>
            <a:endParaRPr lang="es-ES" sz="5400" b="1" cap="all" spc="0" dirty="0">
              <a:ln w="9000" cmpd="sng">
                <a:solidFill>
                  <a:schemeClr val="accent4">
                    <a:shade val="50000"/>
                    <a:satMod val="120000"/>
                  </a:schemeClr>
                </a:solidFill>
                <a:prstDash val="solid"/>
              </a:ln>
              <a:solidFill>
                <a:schemeClr val="bg1">
                  <a:lumMod val="95000"/>
                  <a:lumOff val="5000"/>
                </a:schemeClr>
              </a:solidFill>
              <a:effectLst>
                <a:reflection blurRad="12700" stA="28000" endPos="45000" dist="1000" dir="5400000" sy="-100000" algn="bl" rotWithShape="0"/>
              </a:effectLst>
              <a:latin typeface="Showcard Gothic" pitchFamily="82" charset="0"/>
            </a:endParaRPr>
          </a:p>
        </p:txBody>
      </p:sp>
      <p:sp>
        <p:nvSpPr>
          <p:cNvPr id="3" name="2 CuadroTexto"/>
          <p:cNvSpPr txBox="1"/>
          <p:nvPr/>
        </p:nvSpPr>
        <p:spPr>
          <a:xfrm>
            <a:off x="1071538" y="1785926"/>
            <a:ext cx="4714908" cy="646331"/>
          </a:xfrm>
          <a:prstGeom prst="rect">
            <a:avLst/>
          </a:prstGeom>
          <a:noFill/>
        </p:spPr>
        <p:txBody>
          <a:bodyPr wrap="square" rtlCol="0">
            <a:spAutoFit/>
          </a:bodyPr>
          <a:lstStyle/>
          <a:p>
            <a:r>
              <a:rPr lang="es-HN" dirty="0" smtClean="0">
                <a:hlinkClick r:id="rId3"/>
              </a:rPr>
              <a:t>http://allpsych.com/biographies/pavlov.html</a:t>
            </a:r>
            <a:endParaRPr lang="es-HN" dirty="0" smtClean="0"/>
          </a:p>
          <a:p>
            <a:endParaRPr lang="es-HN" dirty="0"/>
          </a:p>
        </p:txBody>
      </p:sp>
      <p:sp>
        <p:nvSpPr>
          <p:cNvPr id="4" name="3 CuadroTexto"/>
          <p:cNvSpPr txBox="1"/>
          <p:nvPr/>
        </p:nvSpPr>
        <p:spPr>
          <a:xfrm>
            <a:off x="1071538" y="2214554"/>
            <a:ext cx="4000528" cy="646331"/>
          </a:xfrm>
          <a:prstGeom prst="rect">
            <a:avLst/>
          </a:prstGeom>
          <a:noFill/>
        </p:spPr>
        <p:txBody>
          <a:bodyPr wrap="square" rtlCol="0">
            <a:spAutoFit/>
          </a:bodyPr>
          <a:lstStyle/>
          <a:p>
            <a:r>
              <a:rPr lang="es-HN" dirty="0" smtClean="0">
                <a:hlinkClick r:id="rId4"/>
              </a:rPr>
              <a:t>http://en.wikipedia.org/wiki/Ivan_Pavlov</a:t>
            </a:r>
            <a:endParaRPr lang="es-HN" dirty="0" smtClean="0"/>
          </a:p>
          <a:p>
            <a:endParaRPr lang="es-HN" dirty="0"/>
          </a:p>
        </p:txBody>
      </p:sp>
      <p:sp>
        <p:nvSpPr>
          <p:cNvPr id="5" name="4 CuadroTexto"/>
          <p:cNvSpPr txBox="1"/>
          <p:nvPr/>
        </p:nvSpPr>
        <p:spPr>
          <a:xfrm>
            <a:off x="1071538" y="3786190"/>
            <a:ext cx="4643470" cy="923330"/>
          </a:xfrm>
          <a:prstGeom prst="rect">
            <a:avLst/>
          </a:prstGeom>
          <a:noFill/>
        </p:spPr>
        <p:txBody>
          <a:bodyPr wrap="square" rtlCol="0">
            <a:spAutoFit/>
          </a:bodyPr>
          <a:lstStyle/>
          <a:p>
            <a:r>
              <a:rPr lang="es-HN" dirty="0" smtClean="0">
                <a:hlinkClick r:id="rId5"/>
              </a:rPr>
              <a:t>http://faculty.frostburg.edu/mbradley/psyography/ivanpavlov.html</a:t>
            </a:r>
            <a:endParaRPr lang="es-HN" dirty="0" smtClean="0"/>
          </a:p>
          <a:p>
            <a:endParaRPr lang="es-HN" dirty="0"/>
          </a:p>
        </p:txBody>
      </p:sp>
      <p:sp>
        <p:nvSpPr>
          <p:cNvPr id="6" name="5 CuadroTexto"/>
          <p:cNvSpPr txBox="1"/>
          <p:nvPr/>
        </p:nvSpPr>
        <p:spPr>
          <a:xfrm>
            <a:off x="1071538" y="3071810"/>
            <a:ext cx="4572032" cy="923330"/>
          </a:xfrm>
          <a:prstGeom prst="rect">
            <a:avLst/>
          </a:prstGeom>
          <a:noFill/>
        </p:spPr>
        <p:txBody>
          <a:bodyPr wrap="square" rtlCol="0">
            <a:spAutoFit/>
          </a:bodyPr>
          <a:lstStyle/>
          <a:p>
            <a:r>
              <a:rPr lang="es-HN" dirty="0" smtClean="0">
                <a:hlinkClick r:id="rId6"/>
              </a:rPr>
              <a:t>http://www.usu.edu/psycho101/lectures/chp4learning/cartoon_dog.gif</a:t>
            </a:r>
            <a:endParaRPr lang="es-HN" dirty="0" smtClean="0"/>
          </a:p>
          <a:p>
            <a:endParaRPr lang="es-HN" dirty="0"/>
          </a:p>
        </p:txBody>
      </p:sp>
      <p:sp>
        <p:nvSpPr>
          <p:cNvPr id="7" name="6 CuadroTexto"/>
          <p:cNvSpPr txBox="1"/>
          <p:nvPr/>
        </p:nvSpPr>
        <p:spPr>
          <a:xfrm>
            <a:off x="1071538" y="2571744"/>
            <a:ext cx="4500594" cy="646331"/>
          </a:xfrm>
          <a:prstGeom prst="rect">
            <a:avLst/>
          </a:prstGeom>
          <a:noFill/>
        </p:spPr>
        <p:txBody>
          <a:bodyPr wrap="square" rtlCol="0">
            <a:spAutoFit/>
          </a:bodyPr>
          <a:lstStyle/>
          <a:p>
            <a:r>
              <a:rPr lang="es-HN" dirty="0" smtClean="0">
                <a:hlinkClick r:id="rId7"/>
              </a:rPr>
              <a:t>http://www.sntp.net/behaviorism/pavlov.htm</a:t>
            </a:r>
            <a:endParaRPr lang="es-HN" dirty="0" smtClean="0"/>
          </a:p>
          <a:p>
            <a:endParaRPr lang="es-HN" dirty="0"/>
          </a:p>
        </p:txBody>
      </p:sp>
      <p:sp>
        <p:nvSpPr>
          <p:cNvPr id="9" name="8 CuadroTexto"/>
          <p:cNvSpPr txBox="1"/>
          <p:nvPr/>
        </p:nvSpPr>
        <p:spPr>
          <a:xfrm>
            <a:off x="1071538" y="4500570"/>
            <a:ext cx="4643470" cy="923330"/>
          </a:xfrm>
          <a:prstGeom prst="rect">
            <a:avLst/>
          </a:prstGeom>
          <a:noFill/>
        </p:spPr>
        <p:txBody>
          <a:bodyPr wrap="square" rtlCol="0">
            <a:spAutoFit/>
          </a:bodyPr>
          <a:lstStyle/>
          <a:p>
            <a:r>
              <a:rPr lang="es-HN" dirty="0" smtClean="0">
                <a:hlinkClick r:id="rId8"/>
              </a:rPr>
              <a:t>http://www.youtube.com/watch?v=fjegortAhHA</a:t>
            </a:r>
            <a:endParaRPr lang="es-HN" dirty="0" smtClean="0"/>
          </a:p>
          <a:p>
            <a:endParaRPr lang="es-HN" dirty="0"/>
          </a:p>
        </p:txBody>
      </p:sp>
      <p:sp>
        <p:nvSpPr>
          <p:cNvPr id="11" name="10 CuadroTexto"/>
          <p:cNvSpPr txBox="1"/>
          <p:nvPr/>
        </p:nvSpPr>
        <p:spPr>
          <a:xfrm>
            <a:off x="1071538" y="5214950"/>
            <a:ext cx="4929222" cy="923330"/>
          </a:xfrm>
          <a:prstGeom prst="rect">
            <a:avLst/>
          </a:prstGeom>
          <a:noFill/>
        </p:spPr>
        <p:txBody>
          <a:bodyPr wrap="square" rtlCol="0">
            <a:spAutoFit/>
          </a:bodyPr>
          <a:lstStyle/>
          <a:p>
            <a:r>
              <a:rPr lang="es-HN" dirty="0" smtClean="0">
                <a:hlinkClick r:id="rId9"/>
              </a:rPr>
              <a:t>http://psychology.about.com/od/profilesofmajorthinkers/p/pavlov.htm</a:t>
            </a:r>
            <a:endParaRPr lang="es-HN" dirty="0" smtClean="0"/>
          </a:p>
          <a:p>
            <a:endParaRPr lang="es-HN" dirty="0"/>
          </a:p>
        </p:txBody>
      </p:sp>
      <p:sp>
        <p:nvSpPr>
          <p:cNvPr id="12" name="11 CuadroTexto"/>
          <p:cNvSpPr txBox="1"/>
          <p:nvPr/>
        </p:nvSpPr>
        <p:spPr>
          <a:xfrm>
            <a:off x="1071538" y="5929330"/>
            <a:ext cx="5072098" cy="646331"/>
          </a:xfrm>
          <a:prstGeom prst="rect">
            <a:avLst/>
          </a:prstGeom>
          <a:noFill/>
        </p:spPr>
        <p:txBody>
          <a:bodyPr wrap="square" rtlCol="0">
            <a:spAutoFit/>
          </a:bodyPr>
          <a:lstStyle/>
          <a:p>
            <a:r>
              <a:rPr lang="es-HN" dirty="0" smtClean="0"/>
              <a:t>I </a:t>
            </a:r>
            <a:r>
              <a:rPr lang="es-HN" dirty="0" err="1" smtClean="0"/>
              <a:t>also</a:t>
            </a:r>
            <a:r>
              <a:rPr lang="es-HN" dirty="0" smtClean="0"/>
              <a:t> </a:t>
            </a:r>
            <a:r>
              <a:rPr lang="es-HN" dirty="0" err="1" smtClean="0"/>
              <a:t>used</a:t>
            </a:r>
            <a:r>
              <a:rPr lang="es-HN" dirty="0" smtClean="0"/>
              <a:t> notes </a:t>
            </a:r>
            <a:r>
              <a:rPr lang="es-HN" dirty="0" err="1" smtClean="0"/>
              <a:t>taken</a:t>
            </a:r>
            <a:r>
              <a:rPr lang="es-HN" dirty="0" smtClean="0"/>
              <a:t> in </a:t>
            </a:r>
            <a:r>
              <a:rPr lang="es-HN" dirty="0" err="1" smtClean="0"/>
              <a:t>class</a:t>
            </a:r>
            <a:r>
              <a:rPr lang="es-HN" dirty="0" smtClean="0"/>
              <a:t>, and </a:t>
            </a:r>
            <a:r>
              <a:rPr lang="es-HN" dirty="0" err="1" smtClean="0"/>
              <a:t>the</a:t>
            </a:r>
            <a:r>
              <a:rPr lang="es-HN" dirty="0" smtClean="0"/>
              <a:t> </a:t>
            </a:r>
            <a:r>
              <a:rPr lang="es-HN" dirty="0" err="1" smtClean="0"/>
              <a:t>papers</a:t>
            </a:r>
            <a:r>
              <a:rPr lang="es-HN" dirty="0" smtClean="0"/>
              <a:t> </a:t>
            </a:r>
            <a:r>
              <a:rPr lang="es-HN" dirty="0" err="1" smtClean="0"/>
              <a:t>you</a:t>
            </a:r>
            <a:r>
              <a:rPr lang="es-HN" dirty="0" smtClean="0"/>
              <a:t> </a:t>
            </a:r>
            <a:r>
              <a:rPr lang="es-HN" dirty="0" err="1" smtClean="0"/>
              <a:t>given</a:t>
            </a:r>
            <a:r>
              <a:rPr lang="es-HN" dirty="0" smtClean="0"/>
              <a:t> </a:t>
            </a:r>
            <a:r>
              <a:rPr lang="es-HN" dirty="0" err="1" smtClean="0"/>
              <a:t>out</a:t>
            </a:r>
            <a:r>
              <a:rPr lang="es-HN" dirty="0" smtClean="0"/>
              <a:t> </a:t>
            </a:r>
            <a:r>
              <a:rPr lang="es-HN" dirty="0" err="1" smtClean="0"/>
              <a:t>on</a:t>
            </a:r>
            <a:r>
              <a:rPr lang="es-HN" dirty="0" smtClean="0"/>
              <a:t> </a:t>
            </a:r>
            <a:r>
              <a:rPr lang="es-HN" dirty="0" err="1" smtClean="0"/>
              <a:t>learning</a:t>
            </a:r>
            <a:r>
              <a:rPr lang="es-HN" dirty="0" smtClean="0"/>
              <a:t> </a:t>
            </a:r>
            <a:r>
              <a:rPr lang="es-HN" dirty="0" err="1" smtClean="0"/>
              <a:t>perspective</a:t>
            </a:r>
            <a:r>
              <a:rPr lang="es-HN" dirty="0" smtClean="0"/>
              <a:t>.</a:t>
            </a:r>
            <a:endParaRPr lang="es-HN" dirty="0"/>
          </a:p>
        </p:txBody>
      </p:sp>
      <p:pic>
        <p:nvPicPr>
          <p:cNvPr id="34818" name="Picture 2" descr="http://t3.gstatic.com/images?q=tbn:NW_nktcbantunM:http://www.psywww.com/intropsych/ch05_conditioning/05pavlov.jpg">
            <a:hlinkClick r:id="rId10"/>
          </p:cNvPr>
          <p:cNvPicPr>
            <a:picLocks noChangeAspect="1" noChangeArrowheads="1"/>
          </p:cNvPicPr>
          <p:nvPr/>
        </p:nvPicPr>
        <p:blipFill>
          <a:blip r:embed="rId11" cstate="print"/>
          <a:srcRect/>
          <a:stretch>
            <a:fillRect/>
          </a:stretch>
        </p:blipFill>
        <p:spPr bwMode="auto">
          <a:xfrm>
            <a:off x="6215074" y="2143116"/>
            <a:ext cx="2666880" cy="3605229"/>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Pergamino vertical"/>
          <p:cNvSpPr/>
          <p:nvPr/>
        </p:nvSpPr>
        <p:spPr>
          <a:xfrm>
            <a:off x="0" y="642918"/>
            <a:ext cx="8429684" cy="5786478"/>
          </a:xfrm>
          <a:prstGeom prst="verticalScroll">
            <a:avLst/>
          </a:prstGeom>
          <a:gradFill flip="none" rotWithShape="1">
            <a:gsLst>
              <a:gs pos="0">
                <a:srgbClr val="000000"/>
              </a:gs>
              <a:gs pos="39999">
                <a:srgbClr val="0A128C"/>
              </a:gs>
              <a:gs pos="70000">
                <a:srgbClr val="181CC7"/>
              </a:gs>
              <a:gs pos="88000">
                <a:srgbClr val="7005D4"/>
              </a:gs>
              <a:gs pos="100000">
                <a:srgbClr val="8C3D91"/>
              </a:gs>
            </a:gsLst>
            <a:lin ang="5400000" scaled="0"/>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HN" dirty="0" smtClean="0"/>
              <a:t>t</a:t>
            </a:r>
            <a:endParaRPr lang="es-HN" dirty="0"/>
          </a:p>
        </p:txBody>
      </p:sp>
      <p:sp>
        <p:nvSpPr>
          <p:cNvPr id="3" name="2 CuadroTexto"/>
          <p:cNvSpPr txBox="1"/>
          <p:nvPr/>
        </p:nvSpPr>
        <p:spPr>
          <a:xfrm>
            <a:off x="1071538" y="1357298"/>
            <a:ext cx="6572296" cy="5293757"/>
          </a:xfrm>
          <a:prstGeom prst="rect">
            <a:avLst/>
          </a:prstGeom>
          <a:noFill/>
        </p:spPr>
        <p:txBody>
          <a:bodyPr wrap="square" rtlCol="0">
            <a:spAutoFit/>
          </a:bodyPr>
          <a:lstStyle/>
          <a:p>
            <a:pPr>
              <a:buFont typeface="Wingdings" pitchFamily="2" charset="2"/>
              <a:buChar char="v"/>
            </a:pPr>
            <a:r>
              <a:rPr lang="es-HN" sz="2000" b="1" u="sng" dirty="0" err="1" smtClean="0"/>
              <a:t>Learning</a:t>
            </a:r>
            <a:r>
              <a:rPr lang="es-HN" sz="2000" b="1" dirty="0" smtClean="0"/>
              <a:t>→ A </a:t>
            </a:r>
            <a:r>
              <a:rPr lang="es-HN" sz="2000" b="1" dirty="0" err="1" smtClean="0"/>
              <a:t>relatively</a:t>
            </a:r>
            <a:r>
              <a:rPr lang="es-HN" sz="2000" b="1" dirty="0" smtClean="0"/>
              <a:t> </a:t>
            </a:r>
            <a:r>
              <a:rPr lang="es-HN" sz="2000" b="1" dirty="0" err="1" smtClean="0"/>
              <a:t>permanent</a:t>
            </a:r>
            <a:r>
              <a:rPr lang="es-HN" sz="2000" b="1" dirty="0" smtClean="0"/>
              <a:t> </a:t>
            </a:r>
            <a:r>
              <a:rPr lang="es-HN" sz="2000" b="1" dirty="0" err="1" smtClean="0"/>
              <a:t>change</a:t>
            </a:r>
            <a:r>
              <a:rPr lang="es-HN" sz="2000" b="1" dirty="0" smtClean="0"/>
              <a:t> in </a:t>
            </a:r>
            <a:r>
              <a:rPr lang="es-HN" sz="2000" b="1" dirty="0" err="1" smtClean="0"/>
              <a:t>behavior</a:t>
            </a:r>
            <a:r>
              <a:rPr lang="es-HN" sz="2000" b="1" dirty="0" smtClean="0"/>
              <a:t> </a:t>
            </a:r>
            <a:r>
              <a:rPr lang="es-HN" sz="2000" b="1" dirty="0" err="1" smtClean="0"/>
              <a:t>that</a:t>
            </a:r>
            <a:r>
              <a:rPr lang="es-HN" sz="2000" b="1" dirty="0" smtClean="0"/>
              <a:t> </a:t>
            </a:r>
            <a:r>
              <a:rPr lang="es-HN" sz="2000" b="1" dirty="0" err="1" smtClean="0"/>
              <a:t>occurs</a:t>
            </a:r>
            <a:r>
              <a:rPr lang="es-HN" sz="2000" b="1" dirty="0" smtClean="0"/>
              <a:t> </a:t>
            </a:r>
            <a:r>
              <a:rPr lang="es-HN" sz="2000" b="1" dirty="0" err="1" smtClean="0"/>
              <a:t>through</a:t>
            </a:r>
            <a:r>
              <a:rPr lang="es-HN" sz="2000" b="1" dirty="0" smtClean="0"/>
              <a:t> </a:t>
            </a:r>
            <a:r>
              <a:rPr lang="es-HN" sz="2000" b="1" dirty="0" err="1" smtClean="0"/>
              <a:t>experience</a:t>
            </a:r>
            <a:r>
              <a:rPr lang="es-HN" sz="2000" b="1" dirty="0" smtClean="0"/>
              <a:t>. </a:t>
            </a:r>
            <a:endParaRPr lang="es-HN" sz="2000" b="1" u="sng" dirty="0" smtClean="0"/>
          </a:p>
          <a:p>
            <a:pPr>
              <a:buFont typeface="Wingdings" pitchFamily="2" charset="2"/>
              <a:buChar char="v"/>
            </a:pPr>
            <a:r>
              <a:rPr lang="es-HN" sz="2000" b="1" u="sng" dirty="0" err="1" smtClean="0"/>
              <a:t>Extinction</a:t>
            </a:r>
            <a:r>
              <a:rPr lang="es-HN" sz="2000" b="1" dirty="0" smtClean="0"/>
              <a:t>→ </a:t>
            </a:r>
            <a:r>
              <a:rPr lang="es-HN" sz="2000" b="1" dirty="0" err="1" smtClean="0"/>
              <a:t>The</a:t>
            </a:r>
            <a:r>
              <a:rPr lang="es-HN" sz="2000" b="1" dirty="0" smtClean="0"/>
              <a:t> </a:t>
            </a:r>
            <a:r>
              <a:rPr lang="es-HN" sz="2000" b="1" dirty="0" err="1" smtClean="0"/>
              <a:t>weakening</a:t>
            </a:r>
            <a:r>
              <a:rPr lang="es-HN" sz="2000" b="1" dirty="0" smtClean="0"/>
              <a:t> of </a:t>
            </a:r>
            <a:r>
              <a:rPr lang="es-HN" sz="2000" b="1" dirty="0" err="1" smtClean="0"/>
              <a:t>the</a:t>
            </a:r>
            <a:r>
              <a:rPr lang="es-HN" sz="2000" b="1" dirty="0" smtClean="0"/>
              <a:t> </a:t>
            </a:r>
            <a:r>
              <a:rPr lang="es-HN" sz="2000" b="1" dirty="0" err="1" smtClean="0"/>
              <a:t>conditioned</a:t>
            </a:r>
            <a:r>
              <a:rPr lang="es-HN" sz="2000" b="1" dirty="0" smtClean="0"/>
              <a:t> response in </a:t>
            </a:r>
            <a:r>
              <a:rPr lang="es-HN" sz="2000" b="1" dirty="0" err="1" smtClean="0"/>
              <a:t>the</a:t>
            </a:r>
            <a:r>
              <a:rPr lang="es-HN" sz="2000" b="1" dirty="0" smtClean="0"/>
              <a:t> </a:t>
            </a:r>
            <a:r>
              <a:rPr lang="es-HN" sz="2000" b="1" dirty="0" err="1" smtClean="0"/>
              <a:t>absence</a:t>
            </a:r>
            <a:r>
              <a:rPr lang="es-HN" sz="2000" b="1" dirty="0" smtClean="0"/>
              <a:t> of </a:t>
            </a:r>
            <a:r>
              <a:rPr lang="es-HN" sz="2000" b="1" dirty="0" err="1" smtClean="0"/>
              <a:t>the</a:t>
            </a:r>
            <a:r>
              <a:rPr lang="es-HN" sz="2000" b="1" dirty="0" smtClean="0"/>
              <a:t> </a:t>
            </a:r>
            <a:r>
              <a:rPr lang="es-HN" sz="2000" b="1" dirty="0" err="1" smtClean="0"/>
              <a:t>unconditioned</a:t>
            </a:r>
            <a:r>
              <a:rPr lang="es-HN" sz="2000" b="1" dirty="0" smtClean="0"/>
              <a:t> </a:t>
            </a:r>
            <a:r>
              <a:rPr lang="es-HN" sz="2000" b="1" dirty="0" err="1" smtClean="0"/>
              <a:t>stimulus</a:t>
            </a:r>
            <a:r>
              <a:rPr lang="es-HN" sz="2000" b="1" dirty="0" smtClean="0"/>
              <a:t>.</a:t>
            </a:r>
          </a:p>
          <a:p>
            <a:pPr>
              <a:buFont typeface="Wingdings" pitchFamily="2" charset="2"/>
              <a:buChar char="v"/>
            </a:pPr>
            <a:r>
              <a:rPr lang="es-HN" sz="2000" b="1" u="sng" dirty="0" err="1" smtClean="0"/>
              <a:t>Stimulus</a:t>
            </a:r>
            <a:r>
              <a:rPr lang="es-HN" sz="2000" b="1" u="sng" dirty="0" smtClean="0"/>
              <a:t> </a:t>
            </a:r>
            <a:r>
              <a:rPr lang="es-HN" sz="2000" b="1" u="sng" dirty="0" err="1" smtClean="0"/>
              <a:t>Substitution</a:t>
            </a:r>
            <a:r>
              <a:rPr lang="es-HN" sz="2000" b="1" dirty="0" smtClean="0"/>
              <a:t>→ </a:t>
            </a:r>
            <a:r>
              <a:rPr lang="es-HN" sz="2000" b="1" dirty="0" err="1" smtClean="0"/>
              <a:t>Pavlos</a:t>
            </a:r>
            <a:r>
              <a:rPr lang="es-HN" sz="2000" b="1" dirty="0" smtClean="0"/>
              <a:t> </a:t>
            </a:r>
            <a:r>
              <a:rPr lang="es-HN" sz="2000" b="1" dirty="0" err="1" smtClean="0"/>
              <a:t>theory</a:t>
            </a:r>
            <a:r>
              <a:rPr lang="es-HN" sz="2000" b="1" dirty="0" smtClean="0"/>
              <a:t> of </a:t>
            </a:r>
            <a:r>
              <a:rPr lang="es-HN" sz="2000" b="1" dirty="0" err="1" smtClean="0"/>
              <a:t>how</a:t>
            </a:r>
            <a:r>
              <a:rPr lang="es-HN" sz="2000" b="1" dirty="0" smtClean="0"/>
              <a:t> </a:t>
            </a:r>
            <a:r>
              <a:rPr lang="es-HN" sz="2000" b="1" dirty="0" err="1" smtClean="0"/>
              <a:t>classical</a:t>
            </a:r>
            <a:r>
              <a:rPr lang="es-HN" sz="2000" b="1" dirty="0" smtClean="0"/>
              <a:t> </a:t>
            </a:r>
            <a:r>
              <a:rPr lang="es-HN" sz="2000" b="1" dirty="0" err="1" smtClean="0"/>
              <a:t>conditioning</a:t>
            </a:r>
            <a:r>
              <a:rPr lang="es-HN" sz="2000" b="1" dirty="0" smtClean="0"/>
              <a:t> </a:t>
            </a:r>
            <a:r>
              <a:rPr lang="es-HN" sz="2000" b="1" dirty="0" err="1" smtClean="0"/>
              <a:t>works</a:t>
            </a:r>
            <a:r>
              <a:rPr lang="es-HN" sz="2000" b="1" dirty="0" smtClean="0"/>
              <a:t>; </a:t>
            </a:r>
            <a:r>
              <a:rPr lang="es-HN" sz="2000" b="1" dirty="0" err="1" smtClean="0"/>
              <a:t>the</a:t>
            </a:r>
            <a:r>
              <a:rPr lang="es-HN" sz="2000" b="1" dirty="0" smtClean="0"/>
              <a:t> </a:t>
            </a:r>
            <a:r>
              <a:rPr lang="es-HN" sz="2000" b="1" dirty="0" err="1" smtClean="0"/>
              <a:t>nervous</a:t>
            </a:r>
            <a:r>
              <a:rPr lang="es-HN" sz="2000" b="1" dirty="0" smtClean="0"/>
              <a:t> </a:t>
            </a:r>
            <a:r>
              <a:rPr lang="es-HN" sz="2000" b="1" dirty="0" err="1" smtClean="0"/>
              <a:t>system</a:t>
            </a:r>
            <a:r>
              <a:rPr lang="es-HN" sz="2000" b="1" dirty="0" smtClean="0"/>
              <a:t> </a:t>
            </a:r>
            <a:r>
              <a:rPr lang="es-HN" sz="2000" b="1" dirty="0" err="1" smtClean="0"/>
              <a:t>is</a:t>
            </a:r>
            <a:r>
              <a:rPr lang="es-HN" sz="2000" b="1" dirty="0" smtClean="0"/>
              <a:t> </a:t>
            </a:r>
            <a:r>
              <a:rPr lang="es-HN" sz="2000" b="1" dirty="0" err="1" smtClean="0"/>
              <a:t>structured</a:t>
            </a:r>
            <a:r>
              <a:rPr lang="es-HN" sz="2000" b="1" dirty="0" smtClean="0"/>
              <a:t> in </a:t>
            </a:r>
            <a:r>
              <a:rPr lang="es-HN" sz="2000" b="1" dirty="0" err="1" smtClean="0"/>
              <a:t>such</a:t>
            </a:r>
            <a:r>
              <a:rPr lang="es-HN" sz="2000" b="1" dirty="0" smtClean="0"/>
              <a:t> a </a:t>
            </a:r>
            <a:r>
              <a:rPr lang="es-HN" sz="2000" b="1" dirty="0" err="1" smtClean="0"/>
              <a:t>way</a:t>
            </a:r>
            <a:r>
              <a:rPr lang="es-HN" sz="2000" b="1" dirty="0" smtClean="0"/>
              <a:t> </a:t>
            </a:r>
            <a:r>
              <a:rPr lang="es-HN" sz="2000" b="1" dirty="0" err="1" smtClean="0"/>
              <a:t>that</a:t>
            </a:r>
            <a:r>
              <a:rPr lang="es-HN" sz="2000" b="1" dirty="0" smtClean="0"/>
              <a:t> </a:t>
            </a:r>
            <a:r>
              <a:rPr lang="es-HN" sz="2000" b="1" dirty="0" err="1" smtClean="0"/>
              <a:t>the</a:t>
            </a:r>
            <a:r>
              <a:rPr lang="es-HN" sz="2000" b="1" dirty="0" smtClean="0"/>
              <a:t> </a:t>
            </a:r>
            <a:r>
              <a:rPr lang="es-HN" sz="2000" b="1" dirty="0" err="1" smtClean="0"/>
              <a:t>conditioned</a:t>
            </a:r>
            <a:r>
              <a:rPr lang="es-HN" sz="2000" b="1" dirty="0" smtClean="0"/>
              <a:t> </a:t>
            </a:r>
            <a:r>
              <a:rPr lang="es-HN" sz="2000" b="1" dirty="0" err="1" smtClean="0"/>
              <a:t>stimulus</a:t>
            </a:r>
            <a:r>
              <a:rPr lang="es-HN" sz="2000" b="1" dirty="0" smtClean="0"/>
              <a:t> and </a:t>
            </a:r>
            <a:r>
              <a:rPr lang="es-HN" sz="2000" b="1" dirty="0" err="1" smtClean="0"/>
              <a:t>the</a:t>
            </a:r>
            <a:r>
              <a:rPr lang="es-HN" sz="2000" b="1" dirty="0" smtClean="0"/>
              <a:t> </a:t>
            </a:r>
            <a:r>
              <a:rPr lang="es-HN" sz="2000" b="1" dirty="0" err="1" smtClean="0"/>
              <a:t>unconditioned</a:t>
            </a:r>
            <a:r>
              <a:rPr lang="es-HN" sz="2000" b="1" dirty="0" smtClean="0"/>
              <a:t> </a:t>
            </a:r>
            <a:r>
              <a:rPr lang="es-HN" sz="2000" b="1" dirty="0" err="1" smtClean="0"/>
              <a:t>stimulus</a:t>
            </a:r>
            <a:r>
              <a:rPr lang="es-HN" sz="2000" b="1" dirty="0" smtClean="0"/>
              <a:t> bond </a:t>
            </a:r>
            <a:r>
              <a:rPr lang="es-HN" sz="2000" b="1" dirty="0" err="1" smtClean="0"/>
              <a:t>together</a:t>
            </a:r>
            <a:r>
              <a:rPr lang="es-HN" sz="2000" b="1" dirty="0" smtClean="0"/>
              <a:t> and </a:t>
            </a:r>
            <a:r>
              <a:rPr lang="es-HN" sz="2000" b="1" dirty="0" err="1" smtClean="0"/>
              <a:t>eventually</a:t>
            </a:r>
            <a:r>
              <a:rPr lang="es-HN" sz="2000" b="1" dirty="0" smtClean="0"/>
              <a:t> </a:t>
            </a:r>
            <a:r>
              <a:rPr lang="es-HN" sz="2000" b="1" dirty="0" err="1" smtClean="0"/>
              <a:t>the</a:t>
            </a:r>
            <a:r>
              <a:rPr lang="es-HN" sz="2000" b="1" dirty="0" smtClean="0"/>
              <a:t> </a:t>
            </a:r>
            <a:r>
              <a:rPr lang="es-HN" sz="2000" b="1" dirty="0" err="1" smtClean="0"/>
              <a:t>conditioned</a:t>
            </a:r>
            <a:r>
              <a:rPr lang="es-HN" sz="2000" b="1" dirty="0" smtClean="0"/>
              <a:t> </a:t>
            </a:r>
            <a:r>
              <a:rPr lang="es-HN" sz="2000" b="1" dirty="0" err="1" smtClean="0"/>
              <a:t>stimulus</a:t>
            </a:r>
            <a:r>
              <a:rPr lang="es-HN" sz="2000" b="1" dirty="0" smtClean="0"/>
              <a:t> </a:t>
            </a:r>
            <a:r>
              <a:rPr lang="es-HN" sz="2000" b="1" dirty="0" err="1" smtClean="0"/>
              <a:t>substituted</a:t>
            </a:r>
            <a:r>
              <a:rPr lang="es-HN" sz="2000" b="1" dirty="0" smtClean="0"/>
              <a:t> </a:t>
            </a:r>
            <a:r>
              <a:rPr lang="es-HN" sz="2000" b="1" dirty="0" err="1" smtClean="0"/>
              <a:t>for</a:t>
            </a:r>
            <a:r>
              <a:rPr lang="es-HN" sz="2000" b="1" dirty="0" smtClean="0"/>
              <a:t> </a:t>
            </a:r>
            <a:r>
              <a:rPr lang="es-HN" sz="2000" b="1" dirty="0" err="1" smtClean="0"/>
              <a:t>the</a:t>
            </a:r>
            <a:r>
              <a:rPr lang="es-HN" sz="2000" b="1" dirty="0" smtClean="0"/>
              <a:t> </a:t>
            </a:r>
            <a:r>
              <a:rPr lang="es-HN" sz="2000" b="1" dirty="0" err="1" smtClean="0"/>
              <a:t>unconditioned</a:t>
            </a:r>
            <a:r>
              <a:rPr lang="es-HN" sz="2000" b="1" dirty="0" smtClean="0"/>
              <a:t> </a:t>
            </a:r>
            <a:r>
              <a:rPr lang="es-HN" sz="2000" b="1" dirty="0" err="1" smtClean="0"/>
              <a:t>stimulus</a:t>
            </a:r>
            <a:r>
              <a:rPr lang="es-HN" sz="2000" b="1" dirty="0" smtClean="0"/>
              <a:t>.</a:t>
            </a:r>
          </a:p>
          <a:p>
            <a:pPr>
              <a:buFont typeface="Wingdings" pitchFamily="2" charset="2"/>
              <a:buChar char="v"/>
            </a:pPr>
            <a:r>
              <a:rPr lang="es-HN" sz="2000" b="1" u="sng" dirty="0" err="1" smtClean="0"/>
              <a:t>Information</a:t>
            </a:r>
            <a:r>
              <a:rPr lang="es-HN" sz="2000" b="1" u="sng" dirty="0" smtClean="0"/>
              <a:t> </a:t>
            </a:r>
            <a:r>
              <a:rPr lang="es-HN" sz="2000" b="1" u="sng" dirty="0" err="1" smtClean="0"/>
              <a:t>theory</a:t>
            </a:r>
            <a:r>
              <a:rPr lang="es-HN" sz="2000" b="1" dirty="0" smtClean="0"/>
              <a:t>→ </a:t>
            </a:r>
            <a:r>
              <a:rPr lang="es-HN" sz="2000" b="1" dirty="0" err="1" smtClean="0"/>
              <a:t>Contemporary</a:t>
            </a:r>
            <a:r>
              <a:rPr lang="es-HN" sz="2000" b="1" dirty="0" smtClean="0"/>
              <a:t> </a:t>
            </a:r>
            <a:r>
              <a:rPr lang="es-HN" sz="2000" b="1" dirty="0" err="1" smtClean="0"/>
              <a:t>explanation</a:t>
            </a:r>
            <a:r>
              <a:rPr lang="es-HN" sz="2000" b="1" dirty="0" smtClean="0"/>
              <a:t> of </a:t>
            </a:r>
            <a:r>
              <a:rPr lang="es-HN" sz="2000" b="1" dirty="0" err="1" smtClean="0"/>
              <a:t>why</a:t>
            </a:r>
            <a:r>
              <a:rPr lang="es-HN" sz="2000" b="1" dirty="0" smtClean="0"/>
              <a:t> </a:t>
            </a:r>
            <a:r>
              <a:rPr lang="es-HN" sz="2000" b="1" dirty="0" err="1" smtClean="0"/>
              <a:t>classical</a:t>
            </a:r>
            <a:r>
              <a:rPr lang="es-HN" sz="2000" b="1" dirty="0" smtClean="0"/>
              <a:t> </a:t>
            </a:r>
            <a:r>
              <a:rPr lang="es-HN" sz="2000" b="1" dirty="0" err="1" smtClean="0"/>
              <a:t>condition</a:t>
            </a:r>
            <a:r>
              <a:rPr lang="es-HN" sz="2000" b="1" dirty="0" smtClean="0"/>
              <a:t> </a:t>
            </a:r>
            <a:r>
              <a:rPr lang="es-HN" sz="2000" b="1" dirty="0" err="1" smtClean="0"/>
              <a:t>works</a:t>
            </a:r>
            <a:r>
              <a:rPr lang="es-HN" sz="2000" b="1" dirty="0" smtClean="0"/>
              <a:t>, </a:t>
            </a:r>
            <a:r>
              <a:rPr lang="es-HN" sz="2000" b="1" dirty="0" err="1" smtClean="0"/>
              <a:t>key</a:t>
            </a:r>
            <a:r>
              <a:rPr lang="es-HN" sz="2000" b="1" dirty="0" smtClean="0"/>
              <a:t> </a:t>
            </a:r>
            <a:r>
              <a:rPr lang="es-HN" sz="2000" b="1" dirty="0" err="1" smtClean="0"/>
              <a:t>to</a:t>
            </a:r>
            <a:r>
              <a:rPr lang="es-HN" sz="2000" b="1" dirty="0" smtClean="0"/>
              <a:t> </a:t>
            </a:r>
            <a:r>
              <a:rPr lang="es-HN" sz="2000" b="1" dirty="0" err="1" smtClean="0"/>
              <a:t>understand</a:t>
            </a:r>
            <a:r>
              <a:rPr lang="es-HN" sz="2000" b="1" dirty="0" smtClean="0"/>
              <a:t> </a:t>
            </a:r>
            <a:r>
              <a:rPr lang="es-HN" sz="2000" b="1" dirty="0" err="1" smtClean="0"/>
              <a:t>classical</a:t>
            </a:r>
            <a:r>
              <a:rPr lang="es-HN" sz="2000" b="1" dirty="0" smtClean="0"/>
              <a:t> </a:t>
            </a:r>
            <a:r>
              <a:rPr lang="es-HN" sz="2000" b="1" dirty="0" err="1" smtClean="0"/>
              <a:t>conditioning</a:t>
            </a:r>
            <a:r>
              <a:rPr lang="es-HN" sz="2000" b="1" dirty="0" smtClean="0"/>
              <a:t> </a:t>
            </a:r>
            <a:r>
              <a:rPr lang="es-HN" sz="2000" b="1" dirty="0" err="1" smtClean="0"/>
              <a:t>focuses</a:t>
            </a:r>
            <a:r>
              <a:rPr lang="es-HN" sz="2000" b="1" dirty="0" smtClean="0"/>
              <a:t> </a:t>
            </a:r>
            <a:r>
              <a:rPr lang="es-HN" sz="2000" b="1" dirty="0" err="1" smtClean="0"/>
              <a:t>on</a:t>
            </a:r>
            <a:r>
              <a:rPr lang="es-HN" sz="2000" b="1" dirty="0" smtClean="0"/>
              <a:t> </a:t>
            </a:r>
            <a:r>
              <a:rPr lang="es-HN" sz="2000" b="1" dirty="0" err="1" smtClean="0"/>
              <a:t>the</a:t>
            </a:r>
            <a:r>
              <a:rPr lang="es-HN" sz="2000" b="1" dirty="0" smtClean="0"/>
              <a:t> </a:t>
            </a:r>
            <a:r>
              <a:rPr lang="es-HN" sz="2000" b="1" dirty="0" err="1" smtClean="0"/>
              <a:t>information</a:t>
            </a:r>
            <a:r>
              <a:rPr lang="es-HN" sz="2000" b="1" dirty="0" smtClean="0"/>
              <a:t> </a:t>
            </a:r>
            <a:r>
              <a:rPr lang="es-HN" sz="2000" b="1" dirty="0" err="1" smtClean="0"/>
              <a:t>an</a:t>
            </a:r>
            <a:r>
              <a:rPr lang="es-HN" sz="2000" b="1" dirty="0" smtClean="0"/>
              <a:t> </a:t>
            </a:r>
            <a:r>
              <a:rPr lang="es-HN" sz="2000" b="1" dirty="0" err="1" smtClean="0"/>
              <a:t>organisim</a:t>
            </a:r>
            <a:r>
              <a:rPr lang="es-HN" sz="2000" b="1" dirty="0" smtClean="0"/>
              <a:t> </a:t>
            </a:r>
            <a:r>
              <a:rPr lang="es-HN" sz="2000" b="1" dirty="0" err="1" smtClean="0"/>
              <a:t>gets</a:t>
            </a:r>
            <a:r>
              <a:rPr lang="es-HN" sz="2000" b="1" dirty="0" smtClean="0"/>
              <a:t> </a:t>
            </a:r>
            <a:r>
              <a:rPr lang="es-HN" sz="2000" b="1" dirty="0" err="1" smtClean="0"/>
              <a:t>from</a:t>
            </a:r>
            <a:r>
              <a:rPr lang="es-HN" sz="2000" b="1" dirty="0" smtClean="0"/>
              <a:t> </a:t>
            </a:r>
            <a:r>
              <a:rPr lang="es-HN" sz="2000" b="1" dirty="0" err="1" smtClean="0"/>
              <a:t>the</a:t>
            </a:r>
            <a:r>
              <a:rPr lang="es-HN" sz="2000" b="1" dirty="0" smtClean="0"/>
              <a:t> </a:t>
            </a:r>
            <a:r>
              <a:rPr lang="es-HN" sz="2000" b="1" dirty="0" err="1" smtClean="0"/>
              <a:t>situation</a:t>
            </a:r>
            <a:r>
              <a:rPr lang="es-HN" sz="2000" b="1" dirty="0" smtClean="0"/>
              <a:t>.</a:t>
            </a:r>
          </a:p>
          <a:p>
            <a:pPr>
              <a:buFont typeface="Wingdings" pitchFamily="2" charset="2"/>
              <a:buChar char="v"/>
            </a:pPr>
            <a:r>
              <a:rPr lang="es-HN" sz="2000" b="1" u="sng" dirty="0" err="1" smtClean="0"/>
              <a:t>Counterconditioning</a:t>
            </a:r>
            <a:r>
              <a:rPr lang="es-HN" sz="2000" b="1" dirty="0" smtClean="0"/>
              <a:t>→ A </a:t>
            </a:r>
            <a:r>
              <a:rPr lang="es-HN" sz="2000" b="1" dirty="0" err="1" smtClean="0"/>
              <a:t>procedure</a:t>
            </a:r>
            <a:r>
              <a:rPr lang="es-HN" sz="2000" b="1" dirty="0" smtClean="0"/>
              <a:t> </a:t>
            </a:r>
            <a:r>
              <a:rPr lang="es-HN" sz="2000" b="1" dirty="0" err="1" smtClean="0"/>
              <a:t>for</a:t>
            </a:r>
            <a:r>
              <a:rPr lang="es-HN" sz="2000" b="1" dirty="0" smtClean="0"/>
              <a:t> </a:t>
            </a:r>
            <a:r>
              <a:rPr lang="es-HN" sz="2000" b="1" dirty="0" err="1" smtClean="0"/>
              <a:t>weakening</a:t>
            </a:r>
            <a:r>
              <a:rPr lang="es-HN" sz="2000" b="1" dirty="0" smtClean="0"/>
              <a:t> a </a:t>
            </a:r>
            <a:r>
              <a:rPr lang="es-HN" sz="2000" b="1" dirty="0" err="1" smtClean="0"/>
              <a:t>conditioned</a:t>
            </a:r>
            <a:r>
              <a:rPr lang="es-HN" sz="2000" b="1" dirty="0" smtClean="0"/>
              <a:t> response </a:t>
            </a:r>
            <a:r>
              <a:rPr lang="es-HN" sz="2000" b="1" dirty="0" err="1" smtClean="0"/>
              <a:t>by</a:t>
            </a:r>
            <a:r>
              <a:rPr lang="es-HN" sz="2000" b="1" dirty="0" smtClean="0"/>
              <a:t> </a:t>
            </a:r>
            <a:r>
              <a:rPr lang="es-HN" sz="2000" b="1" dirty="0" err="1" smtClean="0"/>
              <a:t>associating</a:t>
            </a:r>
            <a:r>
              <a:rPr lang="es-HN" sz="2000" b="1" dirty="0" smtClean="0"/>
              <a:t> </a:t>
            </a:r>
            <a:r>
              <a:rPr lang="es-HN" sz="2000" b="1" dirty="0" err="1" smtClean="0"/>
              <a:t>the</a:t>
            </a:r>
            <a:r>
              <a:rPr lang="es-HN" sz="2000" b="1" dirty="0" smtClean="0"/>
              <a:t> </a:t>
            </a:r>
            <a:r>
              <a:rPr lang="es-HN" sz="2000" b="1" dirty="0" err="1" smtClean="0"/>
              <a:t>fear-provoking</a:t>
            </a:r>
            <a:r>
              <a:rPr lang="es-HN" sz="2000" b="1" dirty="0" smtClean="0"/>
              <a:t> </a:t>
            </a:r>
            <a:r>
              <a:rPr lang="es-HN" sz="2000" b="1" dirty="0" err="1" smtClean="0"/>
              <a:t>stimulus</a:t>
            </a:r>
            <a:r>
              <a:rPr lang="es-HN" sz="2000" b="1" dirty="0" smtClean="0"/>
              <a:t> </a:t>
            </a:r>
            <a:r>
              <a:rPr lang="es-HN" sz="2000" b="1" dirty="0" err="1" smtClean="0"/>
              <a:t>with</a:t>
            </a:r>
            <a:r>
              <a:rPr lang="es-HN" sz="2000" b="1" dirty="0" smtClean="0"/>
              <a:t> a new response incompatible </a:t>
            </a:r>
            <a:r>
              <a:rPr lang="es-HN" sz="2000" b="1" dirty="0" err="1" smtClean="0"/>
              <a:t>with</a:t>
            </a:r>
            <a:r>
              <a:rPr lang="es-HN" sz="2000" b="1" dirty="0" smtClean="0"/>
              <a:t> </a:t>
            </a:r>
            <a:r>
              <a:rPr lang="es-HN" sz="2000" b="1" dirty="0" err="1" smtClean="0"/>
              <a:t>the</a:t>
            </a:r>
            <a:r>
              <a:rPr lang="es-HN" sz="2000" b="1" dirty="0" smtClean="0"/>
              <a:t> </a:t>
            </a:r>
            <a:r>
              <a:rPr lang="es-HN" sz="2000" b="1" dirty="0" err="1" smtClean="0"/>
              <a:t>fear</a:t>
            </a:r>
            <a:r>
              <a:rPr lang="es-HN" sz="2000" b="1" dirty="0" smtClean="0"/>
              <a:t>.</a:t>
            </a:r>
          </a:p>
          <a:p>
            <a:endParaRPr lang="es-HN" dirty="0"/>
          </a:p>
        </p:txBody>
      </p:sp>
      <p:pic>
        <p:nvPicPr>
          <p:cNvPr id="15362" name="Picture 2" descr="http://t1.gstatic.com/images?q=tbn:XXCxr18lCwS5_M:http://brandingadvice.typepad.com/photos/uncategorized/pavlovsbeagle.jpg">
            <a:hlinkClick r:id="rId2"/>
          </p:cNvPr>
          <p:cNvPicPr>
            <a:picLocks noChangeAspect="1" noChangeArrowheads="1"/>
          </p:cNvPicPr>
          <p:nvPr/>
        </p:nvPicPr>
        <p:blipFill>
          <a:blip r:embed="rId3" cstate="print"/>
          <a:srcRect/>
          <a:stretch>
            <a:fillRect/>
          </a:stretch>
        </p:blipFill>
        <p:spPr bwMode="auto">
          <a:xfrm rot="20843052">
            <a:off x="7266891" y="350393"/>
            <a:ext cx="1461094" cy="1943106"/>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357158" y="428604"/>
            <a:ext cx="8572560" cy="830997"/>
          </a:xfrm>
          <a:prstGeom prst="rect">
            <a:avLst/>
          </a:prstGeom>
          <a:noFill/>
        </p:spPr>
        <p:txBody>
          <a:bodyPr wrap="square" rtlCol="0">
            <a:spAutoFit/>
          </a:bodyPr>
          <a:lstStyle/>
          <a:p>
            <a:r>
              <a:rPr lang="es-HN" sz="4800" dirty="0" smtClean="0">
                <a:latin typeface="Snap ITC" pitchFamily="82" charset="0"/>
              </a:rPr>
              <a:t>Learning Perspective..</a:t>
            </a:r>
            <a:endParaRPr lang="es-HN" sz="4800" dirty="0">
              <a:latin typeface="Snap ITC" pitchFamily="82" charset="0"/>
            </a:endParaRPr>
          </a:p>
        </p:txBody>
      </p:sp>
      <p:sp>
        <p:nvSpPr>
          <p:cNvPr id="6" name="5 Flecha derecha"/>
          <p:cNvSpPr/>
          <p:nvPr/>
        </p:nvSpPr>
        <p:spPr>
          <a:xfrm>
            <a:off x="857224" y="1142984"/>
            <a:ext cx="7500990" cy="1500198"/>
          </a:xfrm>
          <a:prstGeom prst="rightArrow">
            <a:avLst>
              <a:gd name="adj1" fmla="val 71089"/>
              <a:gd name="adj2" fmla="val 36969"/>
            </a:avLst>
          </a:prstGeom>
          <a:gradFill>
            <a:gsLst>
              <a:gs pos="0">
                <a:srgbClr val="000082"/>
              </a:gs>
              <a:gs pos="30000">
                <a:srgbClr val="66008F"/>
              </a:gs>
              <a:gs pos="64999">
                <a:srgbClr val="BA0066"/>
              </a:gs>
              <a:gs pos="89999">
                <a:srgbClr val="FF0000"/>
              </a:gs>
              <a:gs pos="100000">
                <a:srgbClr val="FF8200"/>
              </a:gs>
            </a:gsLst>
            <a:lin ang="5400000" scaled="0"/>
          </a:gra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dirty="0"/>
          </a:p>
        </p:txBody>
      </p:sp>
      <p:sp>
        <p:nvSpPr>
          <p:cNvPr id="7" name="6 CuadroTexto"/>
          <p:cNvSpPr txBox="1"/>
          <p:nvPr/>
        </p:nvSpPr>
        <p:spPr>
          <a:xfrm>
            <a:off x="857224" y="1428736"/>
            <a:ext cx="7429552" cy="923330"/>
          </a:xfrm>
          <a:prstGeom prst="rect">
            <a:avLst/>
          </a:prstGeom>
          <a:noFill/>
        </p:spPr>
        <p:txBody>
          <a:bodyPr wrap="square" rtlCol="0">
            <a:spAutoFit/>
          </a:bodyPr>
          <a:lstStyle/>
          <a:p>
            <a:r>
              <a:rPr lang="en-US" b="1" dirty="0" smtClean="0"/>
              <a:t>The learning perspective examines the effects of experience and the role of the environment on development. Therefore learning is equal to development. </a:t>
            </a:r>
            <a:endParaRPr lang="es-HN" dirty="0"/>
          </a:p>
        </p:txBody>
      </p:sp>
      <p:sp>
        <p:nvSpPr>
          <p:cNvPr id="8" name="7 Flecha izquierda"/>
          <p:cNvSpPr/>
          <p:nvPr/>
        </p:nvSpPr>
        <p:spPr>
          <a:xfrm>
            <a:off x="785786" y="2571744"/>
            <a:ext cx="7572428" cy="1357322"/>
          </a:xfrm>
          <a:prstGeom prst="leftArrow">
            <a:avLst>
              <a:gd name="adj1" fmla="val 75098"/>
              <a:gd name="adj2" fmla="val 39804"/>
            </a:avLst>
          </a:prstGeom>
          <a:gradFill>
            <a:gsLst>
              <a:gs pos="0">
                <a:srgbClr val="000082"/>
              </a:gs>
              <a:gs pos="30000">
                <a:srgbClr val="66008F"/>
              </a:gs>
              <a:gs pos="64999">
                <a:srgbClr val="BA0066"/>
              </a:gs>
              <a:gs pos="89999">
                <a:srgbClr val="FF0000"/>
              </a:gs>
              <a:gs pos="100000">
                <a:srgbClr val="FF8200"/>
              </a:gs>
            </a:gsLst>
            <a:lin ang="5400000" scaled="0"/>
          </a:gra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dirty="0"/>
          </a:p>
        </p:txBody>
      </p:sp>
      <p:sp>
        <p:nvSpPr>
          <p:cNvPr id="9" name="8 CuadroTexto"/>
          <p:cNvSpPr txBox="1"/>
          <p:nvPr/>
        </p:nvSpPr>
        <p:spPr>
          <a:xfrm>
            <a:off x="1071538" y="2786058"/>
            <a:ext cx="7429552" cy="923330"/>
          </a:xfrm>
          <a:prstGeom prst="rect">
            <a:avLst/>
          </a:prstGeom>
          <a:noFill/>
        </p:spPr>
        <p:txBody>
          <a:bodyPr wrap="square" rtlCol="0">
            <a:spAutoFit/>
          </a:bodyPr>
          <a:lstStyle/>
          <a:p>
            <a:r>
              <a:rPr lang="en-US" b="1" dirty="0" smtClean="0"/>
              <a:t>Our behavior, personalities, and thoughts are shaped by the different experiences we encounter. Learning theorists state that we are a product of our environment.</a:t>
            </a:r>
            <a:endParaRPr lang="es-HN" dirty="0"/>
          </a:p>
        </p:txBody>
      </p:sp>
      <p:sp>
        <p:nvSpPr>
          <p:cNvPr id="10" name="9 Flecha derecha"/>
          <p:cNvSpPr/>
          <p:nvPr/>
        </p:nvSpPr>
        <p:spPr>
          <a:xfrm>
            <a:off x="785786" y="3857628"/>
            <a:ext cx="7572428" cy="928694"/>
          </a:xfrm>
          <a:prstGeom prst="rightArrow">
            <a:avLst>
              <a:gd name="adj1" fmla="val 71176"/>
              <a:gd name="adj2" fmla="val 54706"/>
            </a:avLst>
          </a:prstGeom>
          <a:gradFill>
            <a:gsLst>
              <a:gs pos="0">
                <a:srgbClr val="000082"/>
              </a:gs>
              <a:gs pos="30000">
                <a:srgbClr val="66008F"/>
              </a:gs>
              <a:gs pos="64999">
                <a:srgbClr val="BA0066"/>
              </a:gs>
              <a:gs pos="89999">
                <a:srgbClr val="FF0000"/>
              </a:gs>
              <a:gs pos="100000">
                <a:srgbClr val="FF8200"/>
              </a:gs>
            </a:gsLst>
            <a:lin ang="5400000" scaled="0"/>
          </a:gra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dirty="0"/>
          </a:p>
        </p:txBody>
      </p:sp>
      <p:sp>
        <p:nvSpPr>
          <p:cNvPr id="11" name="10 CuadroTexto"/>
          <p:cNvSpPr txBox="1"/>
          <p:nvPr/>
        </p:nvSpPr>
        <p:spPr>
          <a:xfrm>
            <a:off x="857224" y="4000504"/>
            <a:ext cx="7429552" cy="646331"/>
          </a:xfrm>
          <a:prstGeom prst="rect">
            <a:avLst/>
          </a:prstGeom>
          <a:noFill/>
        </p:spPr>
        <p:txBody>
          <a:bodyPr wrap="square" rtlCol="0">
            <a:spAutoFit/>
          </a:bodyPr>
          <a:lstStyle/>
          <a:p>
            <a:r>
              <a:rPr lang="en-US" b="1" dirty="0" smtClean="0"/>
              <a:t>Traditional Learning Theory is based on behavior modification through classical conditioning and operant conditioning.</a:t>
            </a:r>
            <a:endParaRPr lang="es-HN" dirty="0"/>
          </a:p>
        </p:txBody>
      </p:sp>
      <p:sp>
        <p:nvSpPr>
          <p:cNvPr id="12" name="11 Flecha izquierda"/>
          <p:cNvSpPr/>
          <p:nvPr/>
        </p:nvSpPr>
        <p:spPr>
          <a:xfrm>
            <a:off x="142844" y="4786322"/>
            <a:ext cx="8358214" cy="1857388"/>
          </a:xfrm>
          <a:prstGeom prst="leftArrow">
            <a:avLst>
              <a:gd name="adj1" fmla="val 70392"/>
              <a:gd name="adj2" fmla="val 34314"/>
            </a:avLst>
          </a:prstGeom>
          <a:gradFill>
            <a:gsLst>
              <a:gs pos="0">
                <a:srgbClr val="000082"/>
              </a:gs>
              <a:gs pos="30000">
                <a:srgbClr val="66008F"/>
              </a:gs>
              <a:gs pos="64999">
                <a:srgbClr val="BA0066"/>
              </a:gs>
              <a:gs pos="89999">
                <a:srgbClr val="FF0000"/>
              </a:gs>
              <a:gs pos="100000">
                <a:srgbClr val="FF8200"/>
              </a:gs>
            </a:gsLst>
            <a:lin ang="5400000" scaled="0"/>
          </a:gra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dirty="0"/>
          </a:p>
        </p:txBody>
      </p:sp>
      <p:sp>
        <p:nvSpPr>
          <p:cNvPr id="13" name="12 CuadroTexto"/>
          <p:cNvSpPr txBox="1"/>
          <p:nvPr/>
        </p:nvSpPr>
        <p:spPr>
          <a:xfrm>
            <a:off x="428596" y="5143512"/>
            <a:ext cx="7358114" cy="1200329"/>
          </a:xfrm>
          <a:prstGeom prst="rect">
            <a:avLst/>
          </a:prstGeom>
          <a:noFill/>
        </p:spPr>
        <p:txBody>
          <a:bodyPr wrap="square" rtlCol="0">
            <a:spAutoFit/>
          </a:bodyPr>
          <a:lstStyle/>
          <a:p>
            <a:r>
              <a:rPr lang="en-US" b="1" dirty="0" smtClean="0"/>
              <a:t>Social Learning Theory focuses on two ideas. One is the relationship between cognition, behavior and the environment. The second is learning through modeling or observation. The four criteria for learning by observation are:</a:t>
            </a:r>
            <a:endParaRPr lang="es-HN" dirty="0"/>
          </a:p>
        </p:txBody>
      </p:sp>
      <p:pic>
        <p:nvPicPr>
          <p:cNvPr id="14338" name="Picture 2" descr="Ver imagen en tamaño completo">
            <a:hlinkClick r:id="rId2"/>
          </p:cNvPr>
          <p:cNvPicPr>
            <a:picLocks noChangeAspect="1" noChangeArrowheads="1"/>
          </p:cNvPicPr>
          <p:nvPr/>
        </p:nvPicPr>
        <p:blipFill>
          <a:blip r:embed="rId3" cstate="print"/>
          <a:srcRect/>
          <a:stretch>
            <a:fillRect/>
          </a:stretch>
        </p:blipFill>
        <p:spPr bwMode="auto">
          <a:xfrm>
            <a:off x="7500958" y="4786322"/>
            <a:ext cx="1428760" cy="1710184"/>
          </a:xfrm>
          <a:prstGeom prst="rect">
            <a:avLst/>
          </a:prstGeom>
          <a:noFill/>
          <a:ln w="38100" cap="sq" cmpd="sng">
            <a:solidFill>
              <a:schemeClr val="bg1">
                <a:lumMod val="95000"/>
                <a:lumOff val="5000"/>
              </a:schemeClr>
            </a:solidFill>
          </a:ln>
          <a:effectLst>
            <a:outerShdw blurRad="114300" dist="139700" dir="6540000" sx="106000" sy="106000" algn="tr" rotWithShape="0">
              <a:prstClr val="black">
                <a:alpha val="54000"/>
              </a:prstClr>
            </a:outerShdw>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Rectángulo"/>
          <p:cNvSpPr/>
          <p:nvPr/>
        </p:nvSpPr>
        <p:spPr>
          <a:xfrm>
            <a:off x="6286512" y="5214950"/>
            <a:ext cx="2571768" cy="1357322"/>
          </a:xfrm>
          <a:prstGeom prst="rect">
            <a:avLst/>
          </a:prstGeom>
          <a:solidFill>
            <a:srgbClr val="00B0F0">
              <a:alpha val="57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dirty="0"/>
          </a:p>
        </p:txBody>
      </p:sp>
      <p:sp>
        <p:nvSpPr>
          <p:cNvPr id="9" name="8 Rectángulo"/>
          <p:cNvSpPr/>
          <p:nvPr/>
        </p:nvSpPr>
        <p:spPr>
          <a:xfrm>
            <a:off x="3571868" y="4214818"/>
            <a:ext cx="3214710" cy="2071702"/>
          </a:xfrm>
          <a:prstGeom prst="rect">
            <a:avLst/>
          </a:prstGeom>
          <a:solidFill>
            <a:srgbClr val="00B0F0">
              <a:alpha val="5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dirty="0"/>
          </a:p>
        </p:txBody>
      </p:sp>
      <p:sp>
        <p:nvSpPr>
          <p:cNvPr id="8" name="7 Proceso"/>
          <p:cNvSpPr/>
          <p:nvPr/>
        </p:nvSpPr>
        <p:spPr>
          <a:xfrm>
            <a:off x="214282" y="3071810"/>
            <a:ext cx="5500726" cy="2428892"/>
          </a:xfrm>
          <a:prstGeom prst="flowChartProcess">
            <a:avLst/>
          </a:prstGeom>
          <a:solidFill>
            <a:srgbClr val="00B0F0">
              <a:alpha val="5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dirty="0"/>
          </a:p>
        </p:txBody>
      </p:sp>
      <p:sp>
        <p:nvSpPr>
          <p:cNvPr id="7" name="6 Llamada de flecha hacia abajo"/>
          <p:cNvSpPr/>
          <p:nvPr/>
        </p:nvSpPr>
        <p:spPr>
          <a:xfrm>
            <a:off x="214282" y="428604"/>
            <a:ext cx="5786478" cy="2428892"/>
          </a:xfrm>
          <a:prstGeom prst="downArrowCallout">
            <a:avLst>
              <a:gd name="adj1" fmla="val 4799"/>
              <a:gd name="adj2" fmla="val 27484"/>
              <a:gd name="adj3" fmla="val 16442"/>
              <a:gd name="adj4" fmla="val 75420"/>
            </a:avLst>
          </a:prstGeom>
          <a:solidFill>
            <a:schemeClr val="accent4">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dirty="0"/>
          </a:p>
        </p:txBody>
      </p:sp>
      <p:sp>
        <p:nvSpPr>
          <p:cNvPr id="3" name="2 CuadroTexto"/>
          <p:cNvSpPr txBox="1"/>
          <p:nvPr/>
        </p:nvSpPr>
        <p:spPr>
          <a:xfrm>
            <a:off x="285720" y="500042"/>
            <a:ext cx="5857916" cy="1692771"/>
          </a:xfrm>
          <a:prstGeom prst="rect">
            <a:avLst/>
          </a:prstGeom>
          <a:noFill/>
        </p:spPr>
        <p:txBody>
          <a:bodyPr wrap="square" rtlCol="0">
            <a:spAutoFit/>
          </a:bodyPr>
          <a:lstStyle/>
          <a:p>
            <a:r>
              <a:rPr lang="es-HN" sz="3200" dirty="0" smtClean="0">
                <a:solidFill>
                  <a:srgbClr val="FFC000"/>
                </a:solidFill>
                <a:latin typeface="Showcard Gothic" pitchFamily="82" charset="0"/>
              </a:rPr>
              <a:t>Behaviorism:</a:t>
            </a:r>
          </a:p>
          <a:p>
            <a:r>
              <a:rPr lang="es-HN" dirty="0" smtClean="0"/>
              <a:t>You can only observe </a:t>
            </a:r>
            <a:r>
              <a:rPr lang="es-HN" dirty="0" err="1" smtClean="0"/>
              <a:t>behavior</a:t>
            </a:r>
            <a:r>
              <a:rPr lang="es-HN" dirty="0" smtClean="0"/>
              <a:t>, </a:t>
            </a:r>
            <a:r>
              <a:rPr lang="es-HN" dirty="0" err="1" smtClean="0"/>
              <a:t>you</a:t>
            </a:r>
            <a:r>
              <a:rPr lang="es-HN" dirty="0" smtClean="0"/>
              <a:t> </a:t>
            </a:r>
            <a:r>
              <a:rPr lang="es-HN" dirty="0" err="1" smtClean="0"/>
              <a:t>cant</a:t>
            </a:r>
            <a:r>
              <a:rPr lang="es-HN" dirty="0" smtClean="0"/>
              <a:t> test </a:t>
            </a:r>
            <a:r>
              <a:rPr lang="es-HN" dirty="0" err="1" smtClean="0"/>
              <a:t>it</a:t>
            </a:r>
            <a:r>
              <a:rPr lang="es-HN" dirty="0" smtClean="0"/>
              <a:t> in </a:t>
            </a:r>
            <a:r>
              <a:rPr lang="es-HN" dirty="0" err="1" smtClean="0"/>
              <a:t>any</a:t>
            </a:r>
            <a:r>
              <a:rPr lang="es-HN" dirty="0" smtClean="0"/>
              <a:t> </a:t>
            </a:r>
            <a:r>
              <a:rPr lang="es-HN" dirty="0" err="1" smtClean="0"/>
              <a:t>way</a:t>
            </a:r>
            <a:r>
              <a:rPr lang="es-HN" dirty="0" smtClean="0"/>
              <a:t>. </a:t>
            </a:r>
            <a:r>
              <a:rPr lang="es-HN" dirty="0" err="1" smtClean="0"/>
              <a:t>People</a:t>
            </a:r>
            <a:r>
              <a:rPr lang="es-HN" dirty="0" smtClean="0"/>
              <a:t> </a:t>
            </a:r>
            <a:r>
              <a:rPr lang="es-HN" dirty="0" err="1" smtClean="0"/>
              <a:t>learn</a:t>
            </a:r>
            <a:r>
              <a:rPr lang="es-HN" dirty="0" smtClean="0"/>
              <a:t> </a:t>
            </a:r>
            <a:r>
              <a:rPr lang="es-HN" dirty="0" err="1" smtClean="0"/>
              <a:t>their</a:t>
            </a:r>
            <a:r>
              <a:rPr lang="es-HN" dirty="0" smtClean="0"/>
              <a:t> </a:t>
            </a:r>
            <a:r>
              <a:rPr lang="es-HN" dirty="0" err="1" smtClean="0"/>
              <a:t>behavior</a:t>
            </a:r>
            <a:r>
              <a:rPr lang="es-HN" dirty="0"/>
              <a:t> </a:t>
            </a:r>
            <a:r>
              <a:rPr lang="es-HN" dirty="0" err="1" smtClean="0"/>
              <a:t>by</a:t>
            </a:r>
            <a:r>
              <a:rPr lang="es-HN" dirty="0" smtClean="0"/>
              <a:t> training. </a:t>
            </a:r>
            <a:r>
              <a:rPr lang="es-HN" dirty="0" err="1" smtClean="0"/>
              <a:t>Behaviorists</a:t>
            </a:r>
            <a:r>
              <a:rPr lang="es-HN" dirty="0" smtClean="0"/>
              <a:t> </a:t>
            </a:r>
            <a:r>
              <a:rPr lang="es-HN" dirty="0" err="1" smtClean="0"/>
              <a:t>believe</a:t>
            </a:r>
            <a:r>
              <a:rPr lang="es-HN" dirty="0" smtClean="0"/>
              <a:t> </a:t>
            </a:r>
            <a:r>
              <a:rPr lang="es-HN" dirty="0" err="1" smtClean="0"/>
              <a:t>that</a:t>
            </a:r>
            <a:r>
              <a:rPr lang="es-HN" dirty="0" smtClean="0"/>
              <a:t> </a:t>
            </a:r>
            <a:r>
              <a:rPr lang="es-HN" dirty="0" err="1" smtClean="0"/>
              <a:t>all</a:t>
            </a:r>
            <a:r>
              <a:rPr lang="es-HN" dirty="0" smtClean="0"/>
              <a:t> </a:t>
            </a:r>
            <a:r>
              <a:rPr lang="es-HN" dirty="0" err="1" smtClean="0"/>
              <a:t>behavior</a:t>
            </a:r>
            <a:r>
              <a:rPr lang="es-HN" dirty="0" smtClean="0"/>
              <a:t> </a:t>
            </a:r>
            <a:r>
              <a:rPr lang="es-HN" dirty="0" err="1" smtClean="0"/>
              <a:t>is</a:t>
            </a:r>
            <a:r>
              <a:rPr lang="es-HN" dirty="0" smtClean="0"/>
              <a:t> </a:t>
            </a:r>
            <a:r>
              <a:rPr lang="es-HN" dirty="0" err="1" smtClean="0"/>
              <a:t>conditioned</a:t>
            </a:r>
            <a:r>
              <a:rPr lang="es-HN" dirty="0" smtClean="0"/>
              <a:t>, </a:t>
            </a:r>
            <a:r>
              <a:rPr lang="es-HN" dirty="0" err="1" smtClean="0"/>
              <a:t>reinforced</a:t>
            </a:r>
            <a:r>
              <a:rPr lang="es-HN" dirty="0" smtClean="0"/>
              <a:t> and </a:t>
            </a:r>
            <a:r>
              <a:rPr lang="es-HN" dirty="0" err="1" smtClean="0"/>
              <a:t>reflexive</a:t>
            </a:r>
            <a:r>
              <a:rPr lang="es-HN" dirty="0" smtClean="0"/>
              <a:t>. </a:t>
            </a:r>
          </a:p>
          <a:p>
            <a:r>
              <a:rPr lang="es-HN" dirty="0" smtClean="0"/>
              <a:t>“Free </a:t>
            </a:r>
            <a:r>
              <a:rPr lang="es-HN" dirty="0" err="1" smtClean="0"/>
              <a:t>will</a:t>
            </a:r>
            <a:r>
              <a:rPr lang="es-HN" dirty="0" smtClean="0"/>
              <a:t> </a:t>
            </a:r>
            <a:r>
              <a:rPr lang="es-HN" dirty="0" err="1" smtClean="0"/>
              <a:t>is</a:t>
            </a:r>
            <a:r>
              <a:rPr lang="es-HN" dirty="0" smtClean="0"/>
              <a:t> </a:t>
            </a:r>
            <a:r>
              <a:rPr lang="es-HN" dirty="0" err="1" smtClean="0"/>
              <a:t>an</a:t>
            </a:r>
            <a:r>
              <a:rPr lang="es-HN" dirty="0" smtClean="0"/>
              <a:t> </a:t>
            </a:r>
            <a:r>
              <a:rPr lang="es-HN" dirty="0" err="1" smtClean="0"/>
              <a:t>allusion</a:t>
            </a:r>
            <a:r>
              <a:rPr lang="es-HN" dirty="0" smtClean="0"/>
              <a:t>”.</a:t>
            </a:r>
            <a:endParaRPr lang="es-HN" dirty="0"/>
          </a:p>
        </p:txBody>
      </p:sp>
      <p:sp>
        <p:nvSpPr>
          <p:cNvPr id="5" name="4 CuadroTexto"/>
          <p:cNvSpPr txBox="1"/>
          <p:nvPr/>
        </p:nvSpPr>
        <p:spPr>
          <a:xfrm>
            <a:off x="285720" y="3214686"/>
            <a:ext cx="5572164" cy="2286016"/>
          </a:xfrm>
          <a:prstGeom prst="rect">
            <a:avLst/>
          </a:prstGeom>
          <a:noFill/>
        </p:spPr>
        <p:txBody>
          <a:bodyPr wrap="square" rtlCol="0">
            <a:spAutoFit/>
          </a:bodyPr>
          <a:lstStyle/>
          <a:p>
            <a:r>
              <a:rPr lang="es-HN" sz="3200" dirty="0" err="1" smtClean="0">
                <a:solidFill>
                  <a:srgbClr val="FFC000"/>
                </a:solidFill>
                <a:latin typeface="Showcard Gothic" pitchFamily="82" charset="0"/>
              </a:rPr>
              <a:t>Classical</a:t>
            </a:r>
            <a:r>
              <a:rPr lang="es-HN" sz="3200" dirty="0" smtClean="0">
                <a:solidFill>
                  <a:srgbClr val="FFC000"/>
                </a:solidFill>
                <a:latin typeface="Showcard Gothic" pitchFamily="82" charset="0"/>
              </a:rPr>
              <a:t> </a:t>
            </a:r>
            <a:r>
              <a:rPr lang="es-HN" sz="3200" dirty="0" err="1" smtClean="0">
                <a:solidFill>
                  <a:srgbClr val="FFC000"/>
                </a:solidFill>
                <a:latin typeface="Showcard Gothic" pitchFamily="82" charset="0"/>
              </a:rPr>
              <a:t>Conditioning</a:t>
            </a:r>
            <a:endParaRPr lang="es-HN" sz="3200" dirty="0" smtClean="0">
              <a:solidFill>
                <a:srgbClr val="FFC000"/>
              </a:solidFill>
              <a:latin typeface="Showcard Gothic" pitchFamily="82" charset="0"/>
            </a:endParaRPr>
          </a:p>
          <a:p>
            <a:r>
              <a:rPr lang="es-HN" b="1" dirty="0" smtClean="0">
                <a:solidFill>
                  <a:schemeClr val="bg1"/>
                </a:solidFill>
              </a:rPr>
              <a:t>(</a:t>
            </a:r>
            <a:r>
              <a:rPr lang="es-HN" b="1" dirty="0" err="1" smtClean="0">
                <a:solidFill>
                  <a:schemeClr val="bg1"/>
                </a:solidFill>
              </a:rPr>
              <a:t>Also</a:t>
            </a:r>
            <a:r>
              <a:rPr lang="es-HN" b="1" dirty="0" smtClean="0">
                <a:solidFill>
                  <a:schemeClr val="bg1"/>
                </a:solidFill>
              </a:rPr>
              <a:t> </a:t>
            </a:r>
            <a:r>
              <a:rPr lang="es-HN" b="1" dirty="0" err="1" smtClean="0">
                <a:solidFill>
                  <a:schemeClr val="bg1"/>
                </a:solidFill>
              </a:rPr>
              <a:t>refered</a:t>
            </a:r>
            <a:r>
              <a:rPr lang="es-HN" b="1" dirty="0" smtClean="0">
                <a:solidFill>
                  <a:schemeClr val="bg1"/>
                </a:solidFill>
              </a:rPr>
              <a:t> </a:t>
            </a:r>
            <a:r>
              <a:rPr lang="es-HN" b="1" dirty="0" err="1" smtClean="0">
                <a:solidFill>
                  <a:schemeClr val="bg1"/>
                </a:solidFill>
              </a:rPr>
              <a:t>to</a:t>
            </a:r>
            <a:r>
              <a:rPr lang="es-HN" b="1" dirty="0" smtClean="0">
                <a:solidFill>
                  <a:schemeClr val="bg1"/>
                </a:solidFill>
              </a:rPr>
              <a:t> as </a:t>
            </a:r>
            <a:r>
              <a:rPr lang="es-HN" b="1" dirty="0" err="1" smtClean="0">
                <a:solidFill>
                  <a:schemeClr val="bg1"/>
                </a:solidFill>
              </a:rPr>
              <a:t>Pavlovian</a:t>
            </a:r>
            <a:r>
              <a:rPr lang="es-HN" b="1" dirty="0" smtClean="0">
                <a:solidFill>
                  <a:schemeClr val="bg1"/>
                </a:solidFill>
              </a:rPr>
              <a:t> </a:t>
            </a:r>
            <a:r>
              <a:rPr lang="es-HN" b="1" dirty="0" err="1" smtClean="0">
                <a:solidFill>
                  <a:schemeClr val="bg1"/>
                </a:solidFill>
              </a:rPr>
              <a:t>after</a:t>
            </a:r>
            <a:r>
              <a:rPr lang="es-HN" b="1" dirty="0" smtClean="0">
                <a:solidFill>
                  <a:schemeClr val="bg1"/>
                </a:solidFill>
              </a:rPr>
              <a:t> </a:t>
            </a:r>
            <a:r>
              <a:rPr lang="es-HN" b="1" dirty="0" err="1" smtClean="0">
                <a:solidFill>
                  <a:schemeClr val="bg1"/>
                </a:solidFill>
              </a:rPr>
              <a:t>our</a:t>
            </a:r>
            <a:r>
              <a:rPr lang="es-HN" b="1" dirty="0" smtClean="0">
                <a:solidFill>
                  <a:schemeClr val="bg1"/>
                </a:solidFill>
              </a:rPr>
              <a:t> </a:t>
            </a:r>
            <a:r>
              <a:rPr lang="es-HN" b="1" dirty="0" err="1" smtClean="0">
                <a:solidFill>
                  <a:schemeClr val="bg1"/>
                </a:solidFill>
              </a:rPr>
              <a:t>very</a:t>
            </a:r>
            <a:r>
              <a:rPr lang="es-HN" b="1" dirty="0" smtClean="0">
                <a:solidFill>
                  <a:schemeClr val="bg1"/>
                </a:solidFill>
              </a:rPr>
              <a:t> </a:t>
            </a:r>
            <a:r>
              <a:rPr lang="es-HN" b="1" dirty="0" err="1" smtClean="0">
                <a:solidFill>
                  <a:schemeClr val="bg1"/>
                </a:solidFill>
              </a:rPr>
              <a:t>own</a:t>
            </a:r>
            <a:r>
              <a:rPr lang="es-HN" b="1" dirty="0" smtClean="0">
                <a:solidFill>
                  <a:schemeClr val="bg1"/>
                </a:solidFill>
              </a:rPr>
              <a:t> </a:t>
            </a:r>
            <a:r>
              <a:rPr lang="es-HN" b="1" dirty="0" err="1" smtClean="0">
                <a:solidFill>
                  <a:schemeClr val="bg1"/>
                </a:solidFill>
              </a:rPr>
              <a:t>Ivan</a:t>
            </a:r>
            <a:r>
              <a:rPr lang="es-HN" b="1" dirty="0" smtClean="0">
                <a:solidFill>
                  <a:schemeClr val="bg1"/>
                </a:solidFill>
              </a:rPr>
              <a:t> </a:t>
            </a:r>
            <a:r>
              <a:rPr lang="es-HN" b="1" dirty="0" err="1" smtClean="0">
                <a:solidFill>
                  <a:schemeClr val="bg1"/>
                </a:solidFill>
              </a:rPr>
              <a:t>Pavlov</a:t>
            </a:r>
            <a:r>
              <a:rPr lang="es-HN" b="1" dirty="0" smtClean="0">
                <a:solidFill>
                  <a:schemeClr val="bg1"/>
                </a:solidFill>
              </a:rPr>
              <a:t>). </a:t>
            </a:r>
            <a:r>
              <a:rPr lang="es-HN" b="1" dirty="0" err="1" smtClean="0">
                <a:solidFill>
                  <a:schemeClr val="bg1"/>
                </a:solidFill>
              </a:rPr>
              <a:t>There</a:t>
            </a:r>
            <a:r>
              <a:rPr lang="es-HN" b="1" dirty="0" smtClean="0">
                <a:solidFill>
                  <a:schemeClr val="bg1"/>
                </a:solidFill>
              </a:rPr>
              <a:t> </a:t>
            </a:r>
            <a:r>
              <a:rPr lang="es-HN" b="1" dirty="0" err="1" smtClean="0">
                <a:solidFill>
                  <a:schemeClr val="bg1"/>
                </a:solidFill>
              </a:rPr>
              <a:t>is</a:t>
            </a:r>
            <a:r>
              <a:rPr lang="es-HN" b="1" dirty="0" smtClean="0">
                <a:solidFill>
                  <a:schemeClr val="bg1"/>
                </a:solidFill>
              </a:rPr>
              <a:t> a </a:t>
            </a:r>
            <a:r>
              <a:rPr lang="es-HN" b="1" dirty="0" err="1" smtClean="0">
                <a:solidFill>
                  <a:schemeClr val="bg1"/>
                </a:solidFill>
              </a:rPr>
              <a:t>procedure</a:t>
            </a:r>
            <a:r>
              <a:rPr lang="es-HN" b="1" dirty="0" smtClean="0">
                <a:solidFill>
                  <a:schemeClr val="bg1"/>
                </a:solidFill>
              </a:rPr>
              <a:t> </a:t>
            </a:r>
            <a:r>
              <a:rPr lang="es-HN" b="1" dirty="0" err="1" smtClean="0">
                <a:solidFill>
                  <a:schemeClr val="bg1"/>
                </a:solidFill>
              </a:rPr>
              <a:t>for</a:t>
            </a:r>
            <a:r>
              <a:rPr lang="es-HN" b="1" dirty="0" smtClean="0">
                <a:solidFill>
                  <a:schemeClr val="bg1"/>
                </a:solidFill>
              </a:rPr>
              <a:t> </a:t>
            </a:r>
            <a:r>
              <a:rPr lang="es-HN" b="1" dirty="0" err="1" smtClean="0">
                <a:solidFill>
                  <a:schemeClr val="bg1"/>
                </a:solidFill>
              </a:rPr>
              <a:t>inducing</a:t>
            </a:r>
            <a:r>
              <a:rPr lang="es-HN" b="1" dirty="0" smtClean="0">
                <a:solidFill>
                  <a:schemeClr val="bg1"/>
                </a:solidFill>
              </a:rPr>
              <a:t> </a:t>
            </a:r>
            <a:r>
              <a:rPr lang="es-HN" b="1" dirty="0" err="1" smtClean="0">
                <a:solidFill>
                  <a:schemeClr val="bg1"/>
                </a:solidFill>
              </a:rPr>
              <a:t>classical</a:t>
            </a:r>
            <a:r>
              <a:rPr lang="es-HN" b="1" dirty="0" smtClean="0">
                <a:solidFill>
                  <a:schemeClr val="bg1"/>
                </a:solidFill>
              </a:rPr>
              <a:t> </a:t>
            </a:r>
            <a:r>
              <a:rPr lang="es-HN" b="1" dirty="0" err="1" smtClean="0">
                <a:solidFill>
                  <a:schemeClr val="bg1"/>
                </a:solidFill>
              </a:rPr>
              <a:t>conditioning</a:t>
            </a:r>
            <a:r>
              <a:rPr lang="es-HN" b="1" dirty="0" smtClean="0">
                <a:solidFill>
                  <a:schemeClr val="bg1"/>
                </a:solidFill>
              </a:rPr>
              <a:t> </a:t>
            </a:r>
            <a:r>
              <a:rPr lang="es-HN" b="1" dirty="0" err="1" smtClean="0">
                <a:solidFill>
                  <a:schemeClr val="bg1"/>
                </a:solidFill>
              </a:rPr>
              <a:t>which</a:t>
            </a:r>
            <a:r>
              <a:rPr lang="es-HN" b="1" dirty="0" smtClean="0">
                <a:solidFill>
                  <a:schemeClr val="bg1"/>
                </a:solidFill>
              </a:rPr>
              <a:t> </a:t>
            </a:r>
            <a:r>
              <a:rPr lang="es-HN" b="1" dirty="0" err="1" smtClean="0">
                <a:solidFill>
                  <a:schemeClr val="bg1"/>
                </a:solidFill>
              </a:rPr>
              <a:t>involves</a:t>
            </a:r>
            <a:r>
              <a:rPr lang="es-HN" b="1" dirty="0" smtClean="0">
                <a:solidFill>
                  <a:schemeClr val="bg1"/>
                </a:solidFill>
              </a:rPr>
              <a:t>  a neutral </a:t>
            </a:r>
            <a:r>
              <a:rPr lang="es-HN" b="1" dirty="0" err="1" smtClean="0">
                <a:solidFill>
                  <a:schemeClr val="bg1"/>
                </a:solidFill>
              </a:rPr>
              <a:t>stimulus</a:t>
            </a:r>
            <a:r>
              <a:rPr lang="es-HN" b="1" dirty="0" smtClean="0">
                <a:solidFill>
                  <a:schemeClr val="bg1"/>
                </a:solidFill>
              </a:rPr>
              <a:t>, and </a:t>
            </a:r>
            <a:r>
              <a:rPr lang="es-HN" b="1" dirty="0" err="1" smtClean="0">
                <a:solidFill>
                  <a:schemeClr val="bg1"/>
                </a:solidFill>
              </a:rPr>
              <a:t>an</a:t>
            </a:r>
            <a:r>
              <a:rPr lang="es-HN" b="1" dirty="0" smtClean="0">
                <a:solidFill>
                  <a:schemeClr val="bg1"/>
                </a:solidFill>
              </a:rPr>
              <a:t> </a:t>
            </a:r>
            <a:r>
              <a:rPr lang="es-HN" b="1" dirty="0" err="1" smtClean="0">
                <a:solidFill>
                  <a:schemeClr val="bg1"/>
                </a:solidFill>
              </a:rPr>
              <a:t>unconditioned</a:t>
            </a:r>
            <a:r>
              <a:rPr lang="es-HN" b="1" dirty="0" smtClean="0">
                <a:solidFill>
                  <a:schemeClr val="bg1"/>
                </a:solidFill>
              </a:rPr>
              <a:t> </a:t>
            </a:r>
            <a:r>
              <a:rPr lang="es-HN" b="1" dirty="0" err="1" smtClean="0">
                <a:solidFill>
                  <a:schemeClr val="bg1"/>
                </a:solidFill>
              </a:rPr>
              <a:t>stimulus</a:t>
            </a:r>
            <a:r>
              <a:rPr lang="es-HN" b="1" dirty="0" smtClean="0">
                <a:solidFill>
                  <a:schemeClr val="bg1"/>
                </a:solidFill>
              </a:rPr>
              <a:t> </a:t>
            </a:r>
            <a:r>
              <a:rPr lang="es-HN" b="1" dirty="0" err="1" smtClean="0">
                <a:solidFill>
                  <a:schemeClr val="bg1"/>
                </a:solidFill>
              </a:rPr>
              <a:t>which</a:t>
            </a:r>
            <a:r>
              <a:rPr lang="es-HN" b="1" dirty="0" smtClean="0">
                <a:solidFill>
                  <a:schemeClr val="bg1"/>
                </a:solidFill>
              </a:rPr>
              <a:t> </a:t>
            </a:r>
            <a:r>
              <a:rPr lang="es-HN" b="1" dirty="0" err="1" smtClean="0">
                <a:solidFill>
                  <a:schemeClr val="bg1"/>
                </a:solidFill>
              </a:rPr>
              <a:t>result</a:t>
            </a:r>
            <a:r>
              <a:rPr lang="es-HN" b="1" dirty="0" smtClean="0">
                <a:solidFill>
                  <a:schemeClr val="bg1"/>
                </a:solidFill>
              </a:rPr>
              <a:t> in </a:t>
            </a:r>
            <a:r>
              <a:rPr lang="es-HN" b="1" dirty="0" err="1" smtClean="0">
                <a:solidFill>
                  <a:schemeClr val="bg1"/>
                </a:solidFill>
              </a:rPr>
              <a:t>an</a:t>
            </a:r>
            <a:r>
              <a:rPr lang="es-HN" b="1" dirty="0" smtClean="0">
                <a:solidFill>
                  <a:schemeClr val="bg1"/>
                </a:solidFill>
              </a:rPr>
              <a:t> </a:t>
            </a:r>
            <a:r>
              <a:rPr lang="es-HN" b="1" dirty="0" err="1" smtClean="0">
                <a:solidFill>
                  <a:schemeClr val="bg1"/>
                </a:solidFill>
              </a:rPr>
              <a:t>unconditionedresponse</a:t>
            </a:r>
            <a:r>
              <a:rPr lang="es-HN" b="1" dirty="0" smtClean="0">
                <a:solidFill>
                  <a:schemeClr val="bg1"/>
                </a:solidFill>
              </a:rPr>
              <a:t>. </a:t>
            </a:r>
          </a:p>
          <a:p>
            <a:r>
              <a:rPr lang="es-HN" b="1" dirty="0" smtClean="0"/>
              <a:t>FOR EXAMPLE →PAVLOVS DOG→ </a:t>
            </a:r>
            <a:endParaRPr lang="es-HN" b="1" dirty="0"/>
          </a:p>
        </p:txBody>
      </p:sp>
      <p:pic>
        <p:nvPicPr>
          <p:cNvPr id="1028" name="Picture 4" descr="http://byfiles.storage.live.com/y1pyF4fc9l5P6Im9Ce_Cje9WP_pX_m0f4Pe1zJJf64LId6PUaWC0BLSZmXS82oFxXS-Mm8rEV1uFBUOwfDMFuQsZw"/>
          <p:cNvPicPr>
            <a:picLocks noChangeAspect="1" noChangeArrowheads="1"/>
          </p:cNvPicPr>
          <p:nvPr/>
        </p:nvPicPr>
        <p:blipFill>
          <a:blip r:embed="rId2" cstate="print"/>
          <a:srcRect/>
          <a:stretch>
            <a:fillRect/>
          </a:stretch>
        </p:blipFill>
        <p:spPr bwMode="auto">
          <a:xfrm>
            <a:off x="6429388" y="500042"/>
            <a:ext cx="2161137" cy="3142653"/>
          </a:xfrm>
          <a:prstGeom prst="rect">
            <a:avLst/>
          </a:prstGeom>
          <a:noFill/>
        </p:spPr>
      </p:pic>
      <p:sp>
        <p:nvSpPr>
          <p:cNvPr id="10" name="9 CuadroTexto"/>
          <p:cNvSpPr txBox="1"/>
          <p:nvPr/>
        </p:nvSpPr>
        <p:spPr>
          <a:xfrm>
            <a:off x="3571868" y="5072074"/>
            <a:ext cx="3143272" cy="1200329"/>
          </a:xfrm>
          <a:prstGeom prst="rect">
            <a:avLst/>
          </a:prstGeom>
          <a:noFill/>
        </p:spPr>
        <p:txBody>
          <a:bodyPr wrap="square" rtlCol="0">
            <a:spAutoFit/>
          </a:bodyPr>
          <a:lstStyle/>
          <a:p>
            <a:r>
              <a:rPr lang="es-HN" b="1" dirty="0" smtClean="0">
                <a:solidFill>
                  <a:schemeClr val="bg1"/>
                </a:solidFill>
              </a:rPr>
              <a:t>BELL (neutral </a:t>
            </a:r>
            <a:r>
              <a:rPr lang="es-HN" b="1" dirty="0" err="1" smtClean="0">
                <a:solidFill>
                  <a:schemeClr val="bg1"/>
                </a:solidFill>
              </a:rPr>
              <a:t>stimulus</a:t>
            </a:r>
            <a:r>
              <a:rPr lang="es-HN" b="1" dirty="0" smtClean="0">
                <a:solidFill>
                  <a:schemeClr val="bg1"/>
                </a:solidFill>
              </a:rPr>
              <a:t>) † FOOD (</a:t>
            </a:r>
            <a:r>
              <a:rPr lang="es-HN" b="1" dirty="0" err="1" smtClean="0">
                <a:solidFill>
                  <a:schemeClr val="bg1"/>
                </a:solidFill>
              </a:rPr>
              <a:t>unconditioned</a:t>
            </a:r>
            <a:r>
              <a:rPr lang="es-HN" b="1" dirty="0" smtClean="0">
                <a:solidFill>
                  <a:schemeClr val="bg1"/>
                </a:solidFill>
              </a:rPr>
              <a:t> </a:t>
            </a:r>
            <a:r>
              <a:rPr lang="es-HN" b="1" dirty="0" err="1" smtClean="0">
                <a:solidFill>
                  <a:schemeClr val="bg1"/>
                </a:solidFill>
              </a:rPr>
              <a:t>stimulus</a:t>
            </a:r>
            <a:r>
              <a:rPr lang="es-HN" b="1" dirty="0" smtClean="0">
                <a:solidFill>
                  <a:schemeClr val="bg1"/>
                </a:solidFill>
              </a:rPr>
              <a:t>) =  SALIVATION (</a:t>
            </a:r>
            <a:r>
              <a:rPr lang="es-HN" b="1" dirty="0" err="1" smtClean="0">
                <a:solidFill>
                  <a:schemeClr val="bg1"/>
                </a:solidFill>
              </a:rPr>
              <a:t>unconditioned</a:t>
            </a:r>
            <a:r>
              <a:rPr lang="es-HN" b="1" dirty="0" smtClean="0">
                <a:solidFill>
                  <a:schemeClr val="bg1"/>
                </a:solidFill>
              </a:rPr>
              <a:t> response).</a:t>
            </a:r>
            <a:endParaRPr lang="es-HN" b="1" dirty="0">
              <a:solidFill>
                <a:schemeClr val="bg1"/>
              </a:solidFill>
            </a:endParaRPr>
          </a:p>
        </p:txBody>
      </p:sp>
      <p:sp>
        <p:nvSpPr>
          <p:cNvPr id="12" name="11 CuadroTexto"/>
          <p:cNvSpPr txBox="1"/>
          <p:nvPr/>
        </p:nvSpPr>
        <p:spPr>
          <a:xfrm>
            <a:off x="6429388" y="5286388"/>
            <a:ext cx="2500330" cy="1200329"/>
          </a:xfrm>
          <a:prstGeom prst="rect">
            <a:avLst/>
          </a:prstGeom>
          <a:noFill/>
        </p:spPr>
        <p:txBody>
          <a:bodyPr wrap="square" rtlCol="0">
            <a:spAutoFit/>
          </a:bodyPr>
          <a:lstStyle/>
          <a:p>
            <a:r>
              <a:rPr lang="es-HN" b="1" dirty="0" smtClean="0"/>
              <a:t>↘</a:t>
            </a:r>
          </a:p>
          <a:p>
            <a:r>
              <a:rPr lang="es-HN" b="1" dirty="0" smtClean="0">
                <a:solidFill>
                  <a:schemeClr val="bg1"/>
                </a:solidFill>
              </a:rPr>
              <a:t>BELL (</a:t>
            </a:r>
            <a:r>
              <a:rPr lang="es-HN" b="1" dirty="0" err="1" smtClean="0">
                <a:solidFill>
                  <a:schemeClr val="bg1"/>
                </a:solidFill>
              </a:rPr>
              <a:t>conditioned</a:t>
            </a:r>
            <a:r>
              <a:rPr lang="es-HN" b="1" dirty="0" smtClean="0">
                <a:solidFill>
                  <a:schemeClr val="bg1"/>
                </a:solidFill>
              </a:rPr>
              <a:t> </a:t>
            </a:r>
            <a:r>
              <a:rPr lang="es-HN" b="1" dirty="0" err="1" smtClean="0">
                <a:solidFill>
                  <a:schemeClr val="bg1"/>
                </a:solidFill>
              </a:rPr>
              <a:t>stimulus</a:t>
            </a:r>
            <a:r>
              <a:rPr lang="es-HN" b="1" dirty="0" smtClean="0">
                <a:solidFill>
                  <a:schemeClr val="bg1"/>
                </a:solidFill>
              </a:rPr>
              <a:t>) = SALIVATION (</a:t>
            </a:r>
            <a:r>
              <a:rPr lang="es-HN" b="1" dirty="0" err="1" smtClean="0">
                <a:solidFill>
                  <a:schemeClr val="bg1"/>
                </a:solidFill>
              </a:rPr>
              <a:t>conditioned</a:t>
            </a:r>
            <a:r>
              <a:rPr lang="es-HN" b="1" dirty="0" smtClean="0">
                <a:solidFill>
                  <a:schemeClr val="bg1"/>
                </a:solidFill>
              </a:rPr>
              <a:t> response).</a:t>
            </a:r>
            <a:endParaRPr lang="es-HN" b="1" dirty="0">
              <a:solidFill>
                <a:schemeClr val="bg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Llamada rectangular redondeada"/>
          <p:cNvSpPr/>
          <p:nvPr/>
        </p:nvSpPr>
        <p:spPr>
          <a:xfrm>
            <a:off x="0" y="1000108"/>
            <a:ext cx="6858048" cy="5715040"/>
          </a:xfrm>
          <a:prstGeom prst="wedgeRoundRectCallout">
            <a:avLst>
              <a:gd name="adj1" fmla="val 57159"/>
              <a:gd name="adj2" fmla="val 38069"/>
              <a:gd name="adj3" fmla="val 16667"/>
            </a:avLst>
          </a:prstGeom>
          <a:gradFill flip="none" rotWithShape="1">
            <a:gsLst>
              <a:gs pos="0">
                <a:srgbClr val="000000"/>
              </a:gs>
              <a:gs pos="20000">
                <a:srgbClr val="000040"/>
              </a:gs>
              <a:gs pos="50000">
                <a:srgbClr val="400040"/>
              </a:gs>
              <a:gs pos="75000">
                <a:srgbClr val="8F0040"/>
              </a:gs>
              <a:gs pos="89999">
                <a:srgbClr val="F27300"/>
              </a:gs>
              <a:gs pos="100000">
                <a:srgbClr val="FFBF00"/>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9" name="8 Rectángulo"/>
          <p:cNvSpPr/>
          <p:nvPr/>
        </p:nvSpPr>
        <p:spPr>
          <a:xfrm rot="819831">
            <a:off x="6938710" y="1548722"/>
            <a:ext cx="1928826" cy="2571768"/>
          </a:xfrm>
          <a:prstGeom prst="rect">
            <a:avLst/>
          </a:prstGeom>
          <a:solidFill>
            <a:srgbClr val="00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3" name="2 Rectángulo"/>
          <p:cNvSpPr/>
          <p:nvPr/>
        </p:nvSpPr>
        <p:spPr>
          <a:xfrm>
            <a:off x="642910" y="214290"/>
            <a:ext cx="7386830" cy="707886"/>
          </a:xfrm>
          <a:prstGeom prst="rect">
            <a:avLst/>
          </a:prstGeom>
          <a:noFill/>
          <a:ln>
            <a:noFill/>
          </a:ln>
        </p:spPr>
        <p:txBody>
          <a:bodyPr wrap="none" lIns="91440" tIns="45720" rIns="91440" bIns="45720">
            <a:spAutoFit/>
          </a:bodyPr>
          <a:lstStyle/>
          <a:p>
            <a:pPr algn="ctr"/>
            <a:r>
              <a:rPr lang="es-ES" sz="4000" b="1" cap="none" spc="0" dirty="0" smtClean="0">
                <a:ln w="10541" cmpd="sng">
                  <a:solidFill>
                    <a:srgbClr val="7D7D7D">
                      <a:tint val="100000"/>
                      <a:shade val="100000"/>
                      <a:satMod val="110000"/>
                    </a:srgbClr>
                  </a:solidFill>
                  <a:prstDash val="solid"/>
                </a:ln>
                <a:solidFill>
                  <a:srgbClr val="FF0000"/>
                </a:solidFill>
                <a:effectLst/>
                <a:latin typeface="Broadway" pitchFamily="82" charset="0"/>
              </a:rPr>
              <a:t>WHO IS THIS PAVLOV GUY?</a:t>
            </a:r>
            <a:endParaRPr lang="es-ES" sz="4000" b="1" cap="none" spc="0" dirty="0">
              <a:ln w="10541" cmpd="sng">
                <a:solidFill>
                  <a:srgbClr val="7D7D7D">
                    <a:tint val="100000"/>
                    <a:shade val="100000"/>
                    <a:satMod val="110000"/>
                  </a:srgbClr>
                </a:solidFill>
                <a:prstDash val="solid"/>
              </a:ln>
              <a:solidFill>
                <a:srgbClr val="FF0000"/>
              </a:solidFill>
              <a:effectLst/>
              <a:latin typeface="Broadway" pitchFamily="82" charset="0"/>
            </a:endParaRPr>
          </a:p>
        </p:txBody>
      </p:sp>
      <p:pic>
        <p:nvPicPr>
          <p:cNvPr id="16386" name="Picture 2" descr="http://thebsreport.files.wordpress.com/2009/09/ivan_pavlov.jpg"/>
          <p:cNvPicPr>
            <a:picLocks noChangeAspect="1" noChangeArrowheads="1"/>
          </p:cNvPicPr>
          <p:nvPr/>
        </p:nvPicPr>
        <p:blipFill>
          <a:blip r:embed="rId2" cstate="print"/>
          <a:srcRect/>
          <a:stretch>
            <a:fillRect/>
          </a:stretch>
        </p:blipFill>
        <p:spPr bwMode="auto">
          <a:xfrm rot="21136826">
            <a:off x="6930727" y="1681288"/>
            <a:ext cx="1785930" cy="2266781"/>
          </a:xfrm>
          <a:prstGeom prst="rect">
            <a:avLst/>
          </a:prstGeom>
          <a:noFill/>
        </p:spPr>
      </p:pic>
      <p:sp>
        <p:nvSpPr>
          <p:cNvPr id="7" name="6 CuadroTexto"/>
          <p:cNvSpPr txBox="1"/>
          <p:nvPr/>
        </p:nvSpPr>
        <p:spPr>
          <a:xfrm>
            <a:off x="357158" y="1142984"/>
            <a:ext cx="6572296" cy="6186309"/>
          </a:xfrm>
          <a:prstGeom prst="rect">
            <a:avLst/>
          </a:prstGeom>
          <a:noFill/>
        </p:spPr>
        <p:txBody>
          <a:bodyPr wrap="square" rtlCol="0">
            <a:spAutoFit/>
          </a:bodyPr>
          <a:lstStyle/>
          <a:p>
            <a:r>
              <a:rPr lang="es-HN" sz="2000" dirty="0" err="1" smtClean="0"/>
              <a:t>Ivan</a:t>
            </a:r>
            <a:r>
              <a:rPr lang="es-HN" sz="2000" dirty="0" smtClean="0"/>
              <a:t> </a:t>
            </a:r>
            <a:r>
              <a:rPr lang="es-HN" sz="2000" dirty="0" err="1" smtClean="0"/>
              <a:t>Petrovich</a:t>
            </a:r>
            <a:r>
              <a:rPr lang="es-HN" sz="2000" dirty="0" smtClean="0"/>
              <a:t> </a:t>
            </a:r>
            <a:r>
              <a:rPr lang="es-HN" sz="2000" dirty="0" err="1" smtClean="0"/>
              <a:t>Pavlov</a:t>
            </a:r>
            <a:r>
              <a:rPr lang="es-HN" sz="2000" dirty="0" smtClean="0"/>
              <a:t>, </a:t>
            </a:r>
            <a:r>
              <a:rPr lang="es-HN" sz="2000" dirty="0" err="1" smtClean="0"/>
              <a:t>was</a:t>
            </a:r>
            <a:r>
              <a:rPr lang="es-HN" sz="2000" dirty="0" smtClean="0"/>
              <a:t> </a:t>
            </a:r>
            <a:r>
              <a:rPr lang="es-HN" sz="2000" dirty="0" err="1" smtClean="0"/>
              <a:t>born</a:t>
            </a:r>
            <a:r>
              <a:rPr lang="es-HN" sz="2000" dirty="0" smtClean="0"/>
              <a:t> in </a:t>
            </a:r>
            <a:r>
              <a:rPr lang="es-HN" sz="2000" dirty="0" err="1" smtClean="0"/>
              <a:t>Ryazan</a:t>
            </a:r>
            <a:r>
              <a:rPr lang="es-HN" sz="2000" dirty="0" smtClean="0"/>
              <a:t>, </a:t>
            </a:r>
            <a:r>
              <a:rPr lang="es-HN" sz="2000" dirty="0" err="1" smtClean="0"/>
              <a:t>Russia</a:t>
            </a:r>
            <a:r>
              <a:rPr lang="es-HN" sz="2000" dirty="0" smtClean="0"/>
              <a:t> </a:t>
            </a:r>
            <a:r>
              <a:rPr lang="es-HN" sz="2000" dirty="0" err="1" smtClean="0"/>
              <a:t>on</a:t>
            </a:r>
            <a:r>
              <a:rPr lang="es-HN" sz="2000" dirty="0" smtClean="0"/>
              <a:t> </a:t>
            </a:r>
            <a:r>
              <a:rPr lang="es-HN" sz="2000" dirty="0" err="1" smtClean="0"/>
              <a:t>September</a:t>
            </a:r>
            <a:r>
              <a:rPr lang="es-HN" sz="2000" dirty="0" smtClean="0"/>
              <a:t> 14, 1849. He </a:t>
            </a:r>
            <a:r>
              <a:rPr lang="es-HN" sz="2000" dirty="0" err="1" smtClean="0"/>
              <a:t>was</a:t>
            </a:r>
            <a:r>
              <a:rPr lang="es-HN" sz="2000" dirty="0" smtClean="0"/>
              <a:t> </a:t>
            </a:r>
            <a:r>
              <a:rPr lang="es-HN" sz="2000" dirty="0" err="1" smtClean="0"/>
              <a:t>awarded</a:t>
            </a:r>
            <a:r>
              <a:rPr lang="es-HN" sz="2000" dirty="0" smtClean="0"/>
              <a:t> </a:t>
            </a:r>
            <a:r>
              <a:rPr lang="es-HN" sz="2000" dirty="0" err="1" smtClean="0"/>
              <a:t>the</a:t>
            </a:r>
            <a:r>
              <a:rPr lang="es-HN" sz="2000" dirty="0" smtClean="0"/>
              <a:t> Nobel </a:t>
            </a:r>
            <a:r>
              <a:rPr lang="es-HN" sz="2000" dirty="0" err="1" smtClean="0"/>
              <a:t>Prize</a:t>
            </a:r>
            <a:r>
              <a:rPr lang="es-HN" sz="2000" dirty="0" smtClean="0"/>
              <a:t> in </a:t>
            </a:r>
            <a:r>
              <a:rPr lang="es-HN" sz="2000" dirty="0" err="1" smtClean="0"/>
              <a:t>Psychology</a:t>
            </a:r>
            <a:r>
              <a:rPr lang="es-HN" sz="2000" dirty="0" smtClean="0"/>
              <a:t> </a:t>
            </a:r>
            <a:r>
              <a:rPr lang="es-HN" sz="2000" dirty="0" err="1" smtClean="0"/>
              <a:t>or</a:t>
            </a:r>
            <a:r>
              <a:rPr lang="es-HN" sz="2000" dirty="0" smtClean="0"/>
              <a:t> Medicine 1904 </a:t>
            </a:r>
            <a:r>
              <a:rPr lang="es-HN" sz="2000" dirty="0" err="1" smtClean="0"/>
              <a:t>for</a:t>
            </a:r>
            <a:r>
              <a:rPr lang="es-HN" sz="2000" dirty="0" smtClean="0"/>
              <a:t> </a:t>
            </a:r>
            <a:r>
              <a:rPr lang="es-HN" sz="2000" dirty="0" err="1" smtClean="0"/>
              <a:t>his</a:t>
            </a:r>
            <a:r>
              <a:rPr lang="es-HN" sz="2000" dirty="0" smtClean="0"/>
              <a:t> </a:t>
            </a:r>
            <a:r>
              <a:rPr lang="es-HN" sz="2000" dirty="0" err="1" smtClean="0"/>
              <a:t>work</a:t>
            </a:r>
            <a:r>
              <a:rPr lang="es-HN" sz="2000" dirty="0" smtClean="0"/>
              <a:t> </a:t>
            </a:r>
            <a:r>
              <a:rPr lang="es-HN" sz="2000" dirty="0" err="1" smtClean="0"/>
              <a:t>on</a:t>
            </a:r>
            <a:r>
              <a:rPr lang="es-HN" sz="2000" dirty="0" smtClean="0"/>
              <a:t> </a:t>
            </a:r>
            <a:r>
              <a:rPr lang="es-HN" sz="2000" dirty="0" err="1" smtClean="0"/>
              <a:t>the</a:t>
            </a:r>
            <a:r>
              <a:rPr lang="es-HN" sz="2000" dirty="0" smtClean="0"/>
              <a:t> </a:t>
            </a:r>
            <a:r>
              <a:rPr lang="es-HN" sz="2000" dirty="0" err="1" smtClean="0"/>
              <a:t>digestive</a:t>
            </a:r>
            <a:r>
              <a:rPr lang="es-HN" sz="2000" dirty="0" smtClean="0"/>
              <a:t> </a:t>
            </a:r>
            <a:r>
              <a:rPr lang="es-HN" sz="2000" dirty="0" err="1" smtClean="0"/>
              <a:t>system</a:t>
            </a:r>
            <a:r>
              <a:rPr lang="es-HN" sz="2000" dirty="0" smtClean="0"/>
              <a:t>. </a:t>
            </a:r>
            <a:r>
              <a:rPr lang="es-HN" sz="2000" dirty="0" err="1" smtClean="0"/>
              <a:t>This</a:t>
            </a:r>
            <a:r>
              <a:rPr lang="es-HN" sz="2000" dirty="0" smtClean="0"/>
              <a:t> </a:t>
            </a:r>
            <a:r>
              <a:rPr lang="es-HN" sz="2000" dirty="0" err="1" smtClean="0"/>
              <a:t>man</a:t>
            </a:r>
            <a:r>
              <a:rPr lang="es-HN" sz="2000" dirty="0" smtClean="0"/>
              <a:t> </a:t>
            </a:r>
            <a:r>
              <a:rPr lang="es-HN" sz="2000" dirty="0" err="1" smtClean="0"/>
              <a:t>is</a:t>
            </a:r>
            <a:r>
              <a:rPr lang="es-HN" sz="2000" dirty="0" smtClean="0"/>
              <a:t> </a:t>
            </a:r>
            <a:r>
              <a:rPr lang="es-HN" sz="2000" dirty="0" err="1" smtClean="0"/>
              <a:t>most</a:t>
            </a:r>
            <a:r>
              <a:rPr lang="es-HN" sz="2000" dirty="0" smtClean="0"/>
              <a:t> </a:t>
            </a:r>
            <a:r>
              <a:rPr lang="es-HN" sz="2000" dirty="0" err="1" smtClean="0"/>
              <a:t>recognized</a:t>
            </a:r>
            <a:r>
              <a:rPr lang="es-HN" sz="2000" dirty="0" smtClean="0"/>
              <a:t> </a:t>
            </a:r>
            <a:r>
              <a:rPr lang="es-HN" sz="2000" dirty="0" err="1" smtClean="0"/>
              <a:t>by</a:t>
            </a:r>
            <a:r>
              <a:rPr lang="es-HN" sz="2000" dirty="0" smtClean="0"/>
              <a:t> </a:t>
            </a:r>
            <a:r>
              <a:rPr lang="es-HN" sz="2000" dirty="0" err="1" smtClean="0"/>
              <a:t>his</a:t>
            </a:r>
            <a:r>
              <a:rPr lang="es-HN" sz="2000" dirty="0" smtClean="0"/>
              <a:t> </a:t>
            </a:r>
            <a:r>
              <a:rPr lang="en-US" sz="2000" dirty="0" smtClean="0"/>
              <a:t>discovery of classical conditioning. Pavlov received his doctorate in 1879 from the university of Saint Petersburg on natural sciences and became a psychologist. In 1890 Pavlov was appointed Professor of Pharmacology at the Military Medical Academy and five years later he was appointed to the then vacant Chair of Physiology. At first Ivan was most interested on his investigation  of gastric functions of dogs, and he dedicated to his throughout the 1890’s by collecting measuring and analyzing the saliva and its response to food under various conditions. His research in the physiology of digestion led him to create a science of conditioned reflexes we now know as classical conditioning. Pavlov then noticed that the dogs to salivate before they ate the food and he set out to investigate this "psychic secretion", as he named it. </a:t>
            </a:r>
            <a:r>
              <a:rPr lang="en-US" dirty="0" smtClean="0"/>
              <a:t/>
            </a:r>
            <a:br>
              <a:rPr lang="en-US" dirty="0" smtClean="0"/>
            </a:br>
            <a:endParaRPr lang="en-US" dirty="0" smtClean="0"/>
          </a:p>
          <a:p>
            <a:endParaRPr lang="en-US" dirty="0" smtClean="0"/>
          </a:p>
        </p:txBody>
      </p:sp>
      <p:sp>
        <p:nvSpPr>
          <p:cNvPr id="8" name="7 CuadroTexto"/>
          <p:cNvSpPr txBox="1"/>
          <p:nvPr/>
        </p:nvSpPr>
        <p:spPr>
          <a:xfrm>
            <a:off x="7572396" y="4149566"/>
            <a:ext cx="1214446" cy="2708434"/>
          </a:xfrm>
          <a:prstGeom prst="rect">
            <a:avLst/>
          </a:prstGeom>
          <a:noFill/>
        </p:spPr>
        <p:txBody>
          <a:bodyPr wrap="square" rtlCol="0">
            <a:spAutoFit/>
          </a:bodyPr>
          <a:lstStyle/>
          <a:p>
            <a:r>
              <a:rPr lang="es-HN" sz="17000" dirty="0" smtClean="0">
                <a:solidFill>
                  <a:srgbClr val="00FF00"/>
                </a:solidFill>
                <a:latin typeface="Showcard Gothic" pitchFamily="82" charset="0"/>
              </a:rPr>
              <a:t>?</a:t>
            </a:r>
            <a:endParaRPr lang="es-HN" sz="17000" dirty="0">
              <a:solidFill>
                <a:srgbClr val="00FF00"/>
              </a:solidFill>
              <a:latin typeface="Showcard Gothic" pitchFamily="82"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Llamada rectangular"/>
          <p:cNvSpPr/>
          <p:nvPr/>
        </p:nvSpPr>
        <p:spPr>
          <a:xfrm>
            <a:off x="285720" y="285728"/>
            <a:ext cx="7286676" cy="6286544"/>
          </a:xfrm>
          <a:prstGeom prst="wedgeRectCallout">
            <a:avLst>
              <a:gd name="adj1" fmla="val 56073"/>
              <a:gd name="adj2" fmla="val -1328"/>
            </a:avLst>
          </a:prstGeom>
          <a:gradFill>
            <a:gsLst>
              <a:gs pos="0">
                <a:srgbClr val="000000"/>
              </a:gs>
              <a:gs pos="20000">
                <a:srgbClr val="000040"/>
              </a:gs>
              <a:gs pos="50000">
                <a:srgbClr val="400040"/>
              </a:gs>
              <a:gs pos="75000">
                <a:srgbClr val="8F0040"/>
              </a:gs>
              <a:gs pos="89999">
                <a:srgbClr val="F27300"/>
              </a:gs>
              <a:gs pos="100000">
                <a:srgbClr val="FFBF00"/>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3" name="2 CuadroTexto"/>
          <p:cNvSpPr txBox="1"/>
          <p:nvPr/>
        </p:nvSpPr>
        <p:spPr>
          <a:xfrm>
            <a:off x="357158" y="357166"/>
            <a:ext cx="7143800" cy="6524863"/>
          </a:xfrm>
          <a:prstGeom prst="rect">
            <a:avLst/>
          </a:prstGeom>
          <a:noFill/>
        </p:spPr>
        <p:txBody>
          <a:bodyPr wrap="square" rtlCol="0">
            <a:spAutoFit/>
          </a:bodyPr>
          <a:lstStyle/>
          <a:p>
            <a:r>
              <a:rPr lang="en-US" dirty="0" smtClean="0"/>
              <a:t> </a:t>
            </a:r>
            <a:r>
              <a:rPr lang="en-US" sz="2000" dirty="0" smtClean="0"/>
              <a:t>This discovery of the function of conditioned reflexes made it possible to investigate by experimental means the most complex interrelations between an organism and its external environment. In the paper </a:t>
            </a:r>
            <a:r>
              <a:rPr lang="en-US" sz="2000" i="1" dirty="0" smtClean="0"/>
              <a:t>The Experimental Psychology and Psychopathology of Animals</a:t>
            </a:r>
            <a:r>
              <a:rPr lang="en-US" sz="2000" dirty="0" smtClean="0"/>
              <a:t> the definition of conditioned and other reflexes was specified. This states that conditioned reflexes should be regarded as a psychological phenomenon. Following this came the clue that condition reflex was a response of organisms to their environment.  Therefore Pavlov transformed </a:t>
            </a:r>
            <a:r>
              <a:rPr lang="en-US" sz="2000" dirty="0" err="1" smtClean="0"/>
              <a:t>Sechenov’s</a:t>
            </a:r>
            <a:r>
              <a:rPr lang="en-US" sz="2000" dirty="0" smtClean="0"/>
              <a:t> attempt to discover the reflex mechanism of psychic activity into a proven theory of conditioned reflexes. The development of the principles of determinism, analysis, synthesis, and structure by Pavlov and his school helped building-up a scientific theory of medicine and toward the discovery of laws governing the functioning of the organism as a whole. Throughout his life, even in the beginning of his researches, Pavlov received world acclaim and recognition. He was given plenty of awards including an honorary doctorate at Cambridge University in 1912, and a recommendation of the Medical Academy of Paris awarded him the Order of the Legion of </a:t>
            </a:r>
            <a:r>
              <a:rPr lang="en-US" sz="2000" dirty="0" err="1" smtClean="0"/>
              <a:t>Honour</a:t>
            </a:r>
            <a:r>
              <a:rPr lang="en-US" sz="2000" dirty="0" smtClean="0"/>
              <a:t> in 1915.  </a:t>
            </a:r>
            <a:endParaRPr lang="es-HN" sz="2000" dirty="0" smtClean="0"/>
          </a:p>
          <a:p>
            <a:endParaRPr lang="es-HN" dirty="0"/>
          </a:p>
        </p:txBody>
      </p:sp>
      <p:pic>
        <p:nvPicPr>
          <p:cNvPr id="11266" name="Picture 2" descr="http://t2.gstatic.com/images?q=tbn:6-1W2WuLA_rURM:http://abogadosylaley.files.wordpress.com/2009/01/dog-attack.jpg">
            <a:hlinkClick r:id="rId2"/>
          </p:cNvPr>
          <p:cNvPicPr>
            <a:picLocks noChangeAspect="1" noChangeArrowheads="1"/>
          </p:cNvPicPr>
          <p:nvPr/>
        </p:nvPicPr>
        <p:blipFill>
          <a:blip r:embed="rId3" cstate="print"/>
          <a:srcRect/>
          <a:stretch>
            <a:fillRect/>
          </a:stretch>
        </p:blipFill>
        <p:spPr bwMode="auto">
          <a:xfrm>
            <a:off x="7429520" y="3286124"/>
            <a:ext cx="1500166" cy="170644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Elipse"/>
          <p:cNvSpPr/>
          <p:nvPr/>
        </p:nvSpPr>
        <p:spPr>
          <a:xfrm>
            <a:off x="4643438" y="3286124"/>
            <a:ext cx="4000528" cy="3571876"/>
          </a:xfrm>
          <a:prstGeom prst="ellipse">
            <a:avLst/>
          </a:prstGeom>
          <a:solidFill>
            <a:schemeClr val="bg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10" name="9 Llamada de flecha a la derecha"/>
          <p:cNvSpPr/>
          <p:nvPr/>
        </p:nvSpPr>
        <p:spPr>
          <a:xfrm>
            <a:off x="285720" y="3429000"/>
            <a:ext cx="5500726" cy="3214710"/>
          </a:xfrm>
          <a:prstGeom prst="rightArrowCallout">
            <a:avLst/>
          </a:prstGeom>
          <a:solidFill>
            <a:schemeClr val="bg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7" name="6 Pentágono"/>
          <p:cNvSpPr/>
          <p:nvPr/>
        </p:nvSpPr>
        <p:spPr>
          <a:xfrm>
            <a:off x="357158" y="428604"/>
            <a:ext cx="7286676" cy="2500330"/>
          </a:xfrm>
          <a:prstGeom prst="homePlate">
            <a:avLst>
              <a:gd name="adj" fmla="val 5914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3" name="2 CuadroTexto"/>
          <p:cNvSpPr txBox="1"/>
          <p:nvPr/>
        </p:nvSpPr>
        <p:spPr>
          <a:xfrm>
            <a:off x="428596" y="500042"/>
            <a:ext cx="6072230" cy="3000821"/>
          </a:xfrm>
          <a:prstGeom prst="rect">
            <a:avLst/>
          </a:prstGeom>
          <a:noFill/>
        </p:spPr>
        <p:txBody>
          <a:bodyPr wrap="square" rtlCol="0">
            <a:spAutoFit/>
          </a:bodyPr>
          <a:lstStyle/>
          <a:p>
            <a:r>
              <a:rPr lang="es-HN" sz="1700" dirty="0" smtClean="0"/>
              <a:t>                       </a:t>
            </a:r>
            <a:r>
              <a:rPr lang="es-HN" sz="1700" dirty="0" smtClean="0">
                <a:solidFill>
                  <a:schemeClr val="bg1">
                    <a:lumMod val="95000"/>
                    <a:lumOff val="5000"/>
                  </a:schemeClr>
                </a:solidFill>
              </a:rPr>
              <a:t>A </a:t>
            </a:r>
            <a:r>
              <a:rPr lang="es-HN" sz="1700" dirty="0" err="1" smtClean="0">
                <a:solidFill>
                  <a:schemeClr val="bg1">
                    <a:lumMod val="95000"/>
                    <a:lumOff val="5000"/>
                  </a:schemeClr>
                </a:solidFill>
              </a:rPr>
              <a:t>special</a:t>
            </a:r>
            <a:r>
              <a:rPr lang="es-HN" sz="1700" dirty="0" smtClean="0">
                <a:solidFill>
                  <a:schemeClr val="bg1">
                    <a:lumMod val="95000"/>
                    <a:lumOff val="5000"/>
                  </a:schemeClr>
                </a:solidFill>
              </a:rPr>
              <a:t> </a:t>
            </a:r>
            <a:r>
              <a:rPr lang="es-HN" sz="1700" dirty="0" err="1" smtClean="0">
                <a:solidFill>
                  <a:schemeClr val="bg1">
                    <a:lumMod val="95000"/>
                    <a:lumOff val="5000"/>
                  </a:schemeClr>
                </a:solidFill>
              </a:rPr>
              <a:t>government</a:t>
            </a:r>
            <a:r>
              <a:rPr lang="es-HN" sz="1700" dirty="0" smtClean="0">
                <a:solidFill>
                  <a:schemeClr val="bg1">
                    <a:lumMod val="95000"/>
                    <a:lumOff val="5000"/>
                  </a:schemeClr>
                </a:solidFill>
              </a:rPr>
              <a:t> </a:t>
            </a:r>
            <a:r>
              <a:rPr lang="es-HN" sz="1700" dirty="0" err="1" smtClean="0">
                <a:solidFill>
                  <a:schemeClr val="bg1">
                    <a:lumMod val="95000"/>
                    <a:lumOff val="5000"/>
                  </a:schemeClr>
                </a:solidFill>
              </a:rPr>
              <a:t>decree</a:t>
            </a:r>
            <a:r>
              <a:rPr lang="es-HN" sz="1700" dirty="0" smtClean="0">
                <a:solidFill>
                  <a:schemeClr val="bg1">
                    <a:lumMod val="95000"/>
                    <a:lumOff val="5000"/>
                  </a:schemeClr>
                </a:solidFill>
              </a:rPr>
              <a:t> </a:t>
            </a:r>
            <a:r>
              <a:rPr lang="es-HN" sz="1700" dirty="0" err="1" smtClean="0">
                <a:solidFill>
                  <a:schemeClr val="bg1">
                    <a:lumMod val="95000"/>
                    <a:lumOff val="5000"/>
                  </a:schemeClr>
                </a:solidFill>
              </a:rPr>
              <a:t>signed</a:t>
            </a:r>
            <a:r>
              <a:rPr lang="es-HN" sz="1700" dirty="0" smtClean="0">
                <a:solidFill>
                  <a:schemeClr val="bg1">
                    <a:lumMod val="95000"/>
                    <a:lumOff val="5000"/>
                  </a:schemeClr>
                </a:solidFill>
              </a:rPr>
              <a:t> </a:t>
            </a:r>
            <a:r>
              <a:rPr lang="es-HN" sz="1700" dirty="0" err="1" smtClean="0">
                <a:solidFill>
                  <a:schemeClr val="bg1">
                    <a:lumMod val="95000"/>
                    <a:lumOff val="5000"/>
                  </a:schemeClr>
                </a:solidFill>
              </a:rPr>
              <a:t>by</a:t>
            </a:r>
            <a:r>
              <a:rPr lang="es-HN" sz="1700" dirty="0" smtClean="0">
                <a:solidFill>
                  <a:schemeClr val="bg1">
                    <a:lumMod val="95000"/>
                    <a:lumOff val="5000"/>
                  </a:schemeClr>
                </a:solidFill>
              </a:rPr>
              <a:t> Lenin </a:t>
            </a:r>
            <a:r>
              <a:rPr lang="es-HN" sz="1700" dirty="0" err="1" smtClean="0">
                <a:solidFill>
                  <a:schemeClr val="bg1">
                    <a:lumMod val="95000"/>
                    <a:lumOff val="5000"/>
                  </a:schemeClr>
                </a:solidFill>
              </a:rPr>
              <a:t>on</a:t>
            </a:r>
            <a:r>
              <a:rPr lang="es-HN" sz="1700" dirty="0" smtClean="0">
                <a:solidFill>
                  <a:schemeClr val="bg1">
                    <a:lumMod val="95000"/>
                    <a:lumOff val="5000"/>
                  </a:schemeClr>
                </a:solidFill>
              </a:rPr>
              <a:t> </a:t>
            </a:r>
            <a:r>
              <a:rPr lang="es-HN" sz="1700" dirty="0" err="1" smtClean="0">
                <a:solidFill>
                  <a:schemeClr val="bg1">
                    <a:lumMod val="95000"/>
                    <a:lumOff val="5000"/>
                  </a:schemeClr>
                </a:solidFill>
              </a:rPr>
              <a:t>January</a:t>
            </a:r>
            <a:r>
              <a:rPr lang="es-HN" sz="1700" dirty="0" smtClean="0">
                <a:solidFill>
                  <a:schemeClr val="bg1">
                    <a:lumMod val="95000"/>
                    <a:lumOff val="5000"/>
                  </a:schemeClr>
                </a:solidFill>
              </a:rPr>
              <a:t> 24, 1921 </a:t>
            </a:r>
            <a:r>
              <a:rPr lang="es-HN" sz="1700" dirty="0" err="1" smtClean="0">
                <a:solidFill>
                  <a:schemeClr val="bg1">
                    <a:lumMod val="95000"/>
                    <a:lumOff val="5000"/>
                  </a:schemeClr>
                </a:solidFill>
              </a:rPr>
              <a:t>noted</a:t>
            </a:r>
            <a:r>
              <a:rPr lang="es-HN" sz="1700" dirty="0" smtClean="0">
                <a:solidFill>
                  <a:schemeClr val="bg1">
                    <a:lumMod val="95000"/>
                    <a:lumOff val="5000"/>
                  </a:schemeClr>
                </a:solidFill>
              </a:rPr>
              <a:t> “</a:t>
            </a:r>
            <a:r>
              <a:rPr lang="es-HN" sz="1700" dirty="0" err="1" smtClean="0">
                <a:solidFill>
                  <a:schemeClr val="bg1">
                    <a:lumMod val="95000"/>
                    <a:lumOff val="5000"/>
                  </a:schemeClr>
                </a:solidFill>
              </a:rPr>
              <a:t>the</a:t>
            </a:r>
            <a:r>
              <a:rPr lang="es-HN" sz="1700" dirty="0" smtClean="0">
                <a:solidFill>
                  <a:schemeClr val="bg1">
                    <a:lumMod val="95000"/>
                    <a:lumOff val="5000"/>
                  </a:schemeClr>
                </a:solidFill>
              </a:rPr>
              <a:t> </a:t>
            </a:r>
            <a:r>
              <a:rPr lang="es-HN" sz="1700" dirty="0" err="1" smtClean="0">
                <a:solidFill>
                  <a:schemeClr val="bg1">
                    <a:lumMod val="95000"/>
                    <a:lumOff val="5000"/>
                  </a:schemeClr>
                </a:solidFill>
              </a:rPr>
              <a:t>outstanding</a:t>
            </a:r>
            <a:r>
              <a:rPr lang="es-HN" sz="1700" dirty="0" smtClean="0">
                <a:solidFill>
                  <a:schemeClr val="bg1">
                    <a:lumMod val="95000"/>
                    <a:lumOff val="5000"/>
                  </a:schemeClr>
                </a:solidFill>
              </a:rPr>
              <a:t> </a:t>
            </a:r>
            <a:r>
              <a:rPr lang="es-HN" sz="1700" dirty="0" err="1" smtClean="0">
                <a:solidFill>
                  <a:schemeClr val="bg1">
                    <a:lumMod val="95000"/>
                    <a:lumOff val="5000"/>
                  </a:schemeClr>
                </a:solidFill>
              </a:rPr>
              <a:t>scientific</a:t>
            </a:r>
            <a:r>
              <a:rPr lang="es-HN" sz="1700" dirty="0" smtClean="0">
                <a:solidFill>
                  <a:schemeClr val="bg1">
                    <a:lumMod val="95000"/>
                    <a:lumOff val="5000"/>
                  </a:schemeClr>
                </a:solidFill>
              </a:rPr>
              <a:t> </a:t>
            </a:r>
            <a:r>
              <a:rPr lang="es-HN" sz="1700" dirty="0" err="1" smtClean="0">
                <a:solidFill>
                  <a:schemeClr val="bg1">
                    <a:lumMod val="95000"/>
                    <a:lumOff val="5000"/>
                  </a:schemeClr>
                </a:solidFill>
              </a:rPr>
              <a:t>services</a:t>
            </a:r>
            <a:r>
              <a:rPr lang="es-HN" sz="1700" dirty="0" smtClean="0">
                <a:solidFill>
                  <a:schemeClr val="bg1">
                    <a:lumMod val="95000"/>
                    <a:lumOff val="5000"/>
                  </a:schemeClr>
                </a:solidFill>
              </a:rPr>
              <a:t> of </a:t>
            </a:r>
            <a:r>
              <a:rPr lang="es-HN" sz="1700" dirty="0" err="1" smtClean="0">
                <a:solidFill>
                  <a:schemeClr val="bg1">
                    <a:lumMod val="95000"/>
                    <a:lumOff val="5000"/>
                  </a:schemeClr>
                </a:solidFill>
              </a:rPr>
              <a:t>Academician</a:t>
            </a:r>
            <a:r>
              <a:rPr lang="es-HN" sz="1700" dirty="0" smtClean="0">
                <a:solidFill>
                  <a:schemeClr val="bg1">
                    <a:lumMod val="95000"/>
                    <a:lumOff val="5000"/>
                  </a:schemeClr>
                </a:solidFill>
              </a:rPr>
              <a:t> </a:t>
            </a:r>
            <a:r>
              <a:rPr lang="es-HN" sz="1700" dirty="0" err="1" smtClean="0">
                <a:solidFill>
                  <a:schemeClr val="bg1">
                    <a:lumMod val="95000"/>
                    <a:lumOff val="5000"/>
                  </a:schemeClr>
                </a:solidFill>
              </a:rPr>
              <a:t>Pavlov</a:t>
            </a:r>
            <a:r>
              <a:rPr lang="es-HN" sz="1700" dirty="0" smtClean="0">
                <a:solidFill>
                  <a:schemeClr val="bg1">
                    <a:lumMod val="95000"/>
                    <a:lumOff val="5000"/>
                  </a:schemeClr>
                </a:solidFill>
              </a:rPr>
              <a:t>, </a:t>
            </a:r>
            <a:r>
              <a:rPr lang="es-HN" sz="1700" dirty="0" err="1" smtClean="0">
                <a:solidFill>
                  <a:schemeClr val="bg1">
                    <a:lumMod val="95000"/>
                    <a:lumOff val="5000"/>
                  </a:schemeClr>
                </a:solidFill>
              </a:rPr>
              <a:t>which</a:t>
            </a:r>
            <a:r>
              <a:rPr lang="es-HN" sz="1700" dirty="0" smtClean="0">
                <a:solidFill>
                  <a:schemeClr val="bg1">
                    <a:lumMod val="95000"/>
                    <a:lumOff val="5000"/>
                  </a:schemeClr>
                </a:solidFill>
              </a:rPr>
              <a:t> are of </a:t>
            </a:r>
            <a:r>
              <a:rPr lang="es-HN" sz="1700" dirty="0" err="1" smtClean="0">
                <a:solidFill>
                  <a:schemeClr val="bg1">
                    <a:lumMod val="95000"/>
                    <a:lumOff val="5000"/>
                  </a:schemeClr>
                </a:solidFill>
              </a:rPr>
              <a:t>enormous</a:t>
            </a:r>
            <a:r>
              <a:rPr lang="es-HN" sz="1700" dirty="0" smtClean="0">
                <a:solidFill>
                  <a:schemeClr val="bg1">
                    <a:lumMod val="95000"/>
                    <a:lumOff val="5000"/>
                  </a:schemeClr>
                </a:solidFill>
              </a:rPr>
              <a:t> </a:t>
            </a:r>
            <a:r>
              <a:rPr lang="es-HN" sz="1700" dirty="0" err="1" smtClean="0">
                <a:solidFill>
                  <a:schemeClr val="bg1">
                    <a:lumMod val="95000"/>
                    <a:lumOff val="5000"/>
                  </a:schemeClr>
                </a:solidFill>
              </a:rPr>
              <a:t>significance</a:t>
            </a:r>
            <a:r>
              <a:rPr lang="es-HN" sz="1700" dirty="0" smtClean="0">
                <a:solidFill>
                  <a:schemeClr val="bg1">
                    <a:lumMod val="95000"/>
                    <a:lumOff val="5000"/>
                  </a:schemeClr>
                </a:solidFill>
              </a:rPr>
              <a:t> </a:t>
            </a:r>
            <a:r>
              <a:rPr lang="es-HN" sz="1700" dirty="0" err="1" smtClean="0">
                <a:solidFill>
                  <a:schemeClr val="bg1">
                    <a:lumMod val="95000"/>
                    <a:lumOff val="5000"/>
                  </a:schemeClr>
                </a:solidFill>
              </a:rPr>
              <a:t>to</a:t>
            </a:r>
            <a:r>
              <a:rPr lang="es-HN" sz="1700" dirty="0" smtClean="0">
                <a:solidFill>
                  <a:schemeClr val="bg1">
                    <a:lumMod val="95000"/>
                    <a:lumOff val="5000"/>
                  </a:schemeClr>
                </a:solidFill>
              </a:rPr>
              <a:t> </a:t>
            </a:r>
            <a:r>
              <a:rPr lang="es-HN" sz="1700" dirty="0" err="1" smtClean="0">
                <a:solidFill>
                  <a:schemeClr val="bg1">
                    <a:lumMod val="95000"/>
                    <a:lumOff val="5000"/>
                  </a:schemeClr>
                </a:solidFill>
              </a:rPr>
              <a:t>the</a:t>
            </a:r>
            <a:r>
              <a:rPr lang="es-HN" sz="1700" dirty="0" smtClean="0">
                <a:solidFill>
                  <a:schemeClr val="bg1">
                    <a:lumMod val="95000"/>
                    <a:lumOff val="5000"/>
                  </a:schemeClr>
                </a:solidFill>
              </a:rPr>
              <a:t> </a:t>
            </a:r>
            <a:r>
              <a:rPr lang="es-HN" sz="1700" dirty="0" err="1" smtClean="0">
                <a:solidFill>
                  <a:schemeClr val="bg1">
                    <a:lumMod val="95000"/>
                    <a:lumOff val="5000"/>
                  </a:schemeClr>
                </a:solidFill>
              </a:rPr>
              <a:t>working</a:t>
            </a:r>
            <a:r>
              <a:rPr lang="es-HN" sz="1700" dirty="0" smtClean="0">
                <a:solidFill>
                  <a:schemeClr val="bg1">
                    <a:lumMod val="95000"/>
                    <a:lumOff val="5000"/>
                  </a:schemeClr>
                </a:solidFill>
              </a:rPr>
              <a:t> </a:t>
            </a:r>
            <a:r>
              <a:rPr lang="es-HN" sz="1700" dirty="0" err="1" smtClean="0">
                <a:solidFill>
                  <a:schemeClr val="bg1">
                    <a:lumMod val="95000"/>
                    <a:lumOff val="5000"/>
                  </a:schemeClr>
                </a:solidFill>
              </a:rPr>
              <a:t>class</a:t>
            </a:r>
            <a:r>
              <a:rPr lang="es-HN" sz="1700" dirty="0" smtClean="0">
                <a:solidFill>
                  <a:schemeClr val="bg1">
                    <a:lumMod val="95000"/>
                    <a:lumOff val="5000"/>
                  </a:schemeClr>
                </a:solidFill>
              </a:rPr>
              <a:t> of </a:t>
            </a:r>
            <a:r>
              <a:rPr lang="es-HN" sz="1700" dirty="0" err="1" smtClean="0">
                <a:solidFill>
                  <a:schemeClr val="bg1">
                    <a:lumMod val="95000"/>
                    <a:lumOff val="5000"/>
                  </a:schemeClr>
                </a:solidFill>
              </a:rPr>
              <a:t>the</a:t>
            </a:r>
            <a:r>
              <a:rPr lang="es-HN" sz="1700" dirty="0" smtClean="0">
                <a:solidFill>
                  <a:schemeClr val="bg1">
                    <a:lumMod val="95000"/>
                    <a:lumOff val="5000"/>
                  </a:schemeClr>
                </a:solidFill>
              </a:rPr>
              <a:t> </a:t>
            </a:r>
            <a:r>
              <a:rPr lang="es-HN" sz="1700" dirty="0" err="1" smtClean="0">
                <a:solidFill>
                  <a:schemeClr val="bg1">
                    <a:lumMod val="95000"/>
                    <a:lumOff val="5000"/>
                  </a:schemeClr>
                </a:solidFill>
              </a:rPr>
              <a:t>whole</a:t>
            </a:r>
            <a:r>
              <a:rPr lang="es-HN" sz="1700" dirty="0" smtClean="0">
                <a:solidFill>
                  <a:schemeClr val="bg1">
                    <a:lumMod val="95000"/>
                    <a:lumOff val="5000"/>
                  </a:schemeClr>
                </a:solidFill>
              </a:rPr>
              <a:t> </a:t>
            </a:r>
            <a:r>
              <a:rPr lang="es-HN" sz="1700" dirty="0" err="1" smtClean="0">
                <a:solidFill>
                  <a:schemeClr val="bg1">
                    <a:lumMod val="95000"/>
                    <a:lumOff val="5000"/>
                  </a:schemeClr>
                </a:solidFill>
              </a:rPr>
              <a:t>world</a:t>
            </a:r>
            <a:r>
              <a:rPr lang="es-HN" sz="1700" dirty="0" smtClean="0">
                <a:solidFill>
                  <a:schemeClr val="bg1">
                    <a:lumMod val="95000"/>
                    <a:lumOff val="5000"/>
                  </a:schemeClr>
                </a:solidFill>
              </a:rPr>
              <a:t>”. </a:t>
            </a:r>
            <a:r>
              <a:rPr lang="es-HN" sz="1700" dirty="0" err="1" smtClean="0">
                <a:solidFill>
                  <a:schemeClr val="bg1">
                    <a:lumMod val="95000"/>
                    <a:lumOff val="5000"/>
                  </a:schemeClr>
                </a:solidFill>
              </a:rPr>
              <a:t>The</a:t>
            </a:r>
            <a:r>
              <a:rPr lang="es-HN" sz="1700" dirty="0" smtClean="0">
                <a:solidFill>
                  <a:schemeClr val="bg1">
                    <a:lumMod val="95000"/>
                    <a:lumOff val="5000"/>
                  </a:schemeClr>
                </a:solidFill>
              </a:rPr>
              <a:t> Soviet </a:t>
            </a:r>
            <a:r>
              <a:rPr lang="es-HN" sz="1700" dirty="0" err="1" smtClean="0">
                <a:solidFill>
                  <a:schemeClr val="bg1">
                    <a:lumMod val="95000"/>
                    <a:lumOff val="5000"/>
                  </a:schemeClr>
                </a:solidFill>
              </a:rPr>
              <a:t>Government</a:t>
            </a:r>
            <a:r>
              <a:rPr lang="es-HN" sz="1700" dirty="0" smtClean="0">
                <a:solidFill>
                  <a:schemeClr val="bg1">
                    <a:lumMod val="95000"/>
                    <a:lumOff val="5000"/>
                  </a:schemeClr>
                </a:solidFill>
              </a:rPr>
              <a:t> and </a:t>
            </a:r>
            <a:r>
              <a:rPr lang="es-HN" sz="1700" dirty="0" err="1" smtClean="0">
                <a:solidFill>
                  <a:schemeClr val="bg1">
                    <a:lumMod val="95000"/>
                    <a:lumOff val="5000"/>
                  </a:schemeClr>
                </a:solidFill>
              </a:rPr>
              <a:t>the</a:t>
            </a:r>
            <a:r>
              <a:rPr lang="es-HN" sz="1700" dirty="0" smtClean="0">
                <a:solidFill>
                  <a:schemeClr val="bg1">
                    <a:lumMod val="95000"/>
                    <a:lumOff val="5000"/>
                  </a:schemeClr>
                </a:solidFill>
              </a:rPr>
              <a:t> </a:t>
            </a:r>
            <a:r>
              <a:rPr lang="es-HN" sz="1700" dirty="0" err="1" smtClean="0">
                <a:solidFill>
                  <a:schemeClr val="bg1">
                    <a:lumMod val="95000"/>
                    <a:lumOff val="5000"/>
                  </a:schemeClr>
                </a:solidFill>
              </a:rPr>
              <a:t>Communist</a:t>
            </a:r>
            <a:r>
              <a:rPr lang="es-HN" sz="1700" dirty="0" smtClean="0">
                <a:solidFill>
                  <a:schemeClr val="bg1">
                    <a:lumMod val="95000"/>
                    <a:lumOff val="5000"/>
                  </a:schemeClr>
                </a:solidFill>
              </a:rPr>
              <a:t> </a:t>
            </a:r>
            <a:r>
              <a:rPr lang="es-HN" sz="1700" dirty="0" err="1" smtClean="0">
                <a:solidFill>
                  <a:schemeClr val="bg1">
                    <a:lumMod val="95000"/>
                    <a:lumOff val="5000"/>
                  </a:schemeClr>
                </a:solidFill>
              </a:rPr>
              <a:t>Party</a:t>
            </a:r>
            <a:r>
              <a:rPr lang="es-HN" sz="1700" dirty="0" smtClean="0">
                <a:solidFill>
                  <a:schemeClr val="bg1">
                    <a:lumMod val="95000"/>
                    <a:lumOff val="5000"/>
                  </a:schemeClr>
                </a:solidFill>
              </a:rPr>
              <a:t> of </a:t>
            </a:r>
            <a:r>
              <a:rPr lang="es-HN" sz="1700" dirty="0" err="1" smtClean="0">
                <a:solidFill>
                  <a:schemeClr val="bg1">
                    <a:lumMod val="95000"/>
                    <a:lumOff val="5000"/>
                  </a:schemeClr>
                </a:solidFill>
              </a:rPr>
              <a:t>Russia</a:t>
            </a:r>
            <a:r>
              <a:rPr lang="es-HN" sz="1700" dirty="0" smtClean="0">
                <a:solidFill>
                  <a:schemeClr val="bg1">
                    <a:lumMod val="95000"/>
                    <a:lumOff val="5000"/>
                  </a:schemeClr>
                </a:solidFill>
              </a:rPr>
              <a:t> </a:t>
            </a:r>
            <a:r>
              <a:rPr lang="es-HN" sz="1700" dirty="0" err="1" smtClean="0">
                <a:solidFill>
                  <a:schemeClr val="bg1">
                    <a:lumMod val="95000"/>
                    <a:lumOff val="5000"/>
                  </a:schemeClr>
                </a:solidFill>
              </a:rPr>
              <a:t>made</a:t>
            </a:r>
            <a:r>
              <a:rPr lang="es-HN" sz="1700" dirty="0" smtClean="0">
                <a:solidFill>
                  <a:schemeClr val="bg1">
                    <a:lumMod val="95000"/>
                    <a:lumOff val="5000"/>
                  </a:schemeClr>
                </a:solidFill>
              </a:rPr>
              <a:t> </a:t>
            </a:r>
            <a:r>
              <a:rPr lang="es-HN" sz="1700" dirty="0" err="1" smtClean="0">
                <a:solidFill>
                  <a:schemeClr val="bg1">
                    <a:lumMod val="95000"/>
                    <a:lumOff val="5000"/>
                  </a:schemeClr>
                </a:solidFill>
              </a:rPr>
              <a:t>sure</a:t>
            </a:r>
            <a:r>
              <a:rPr lang="es-HN" sz="1700" dirty="0" smtClean="0">
                <a:solidFill>
                  <a:schemeClr val="bg1">
                    <a:lumMod val="95000"/>
                    <a:lumOff val="5000"/>
                  </a:schemeClr>
                </a:solidFill>
              </a:rPr>
              <a:t> </a:t>
            </a:r>
            <a:r>
              <a:rPr lang="es-HN" sz="1700" dirty="0" err="1" smtClean="0">
                <a:solidFill>
                  <a:schemeClr val="bg1">
                    <a:lumMod val="95000"/>
                    <a:lumOff val="5000"/>
                  </a:schemeClr>
                </a:solidFill>
              </a:rPr>
              <a:t>that</a:t>
            </a:r>
            <a:r>
              <a:rPr lang="es-HN" sz="1700" dirty="0" smtClean="0">
                <a:solidFill>
                  <a:schemeClr val="bg1">
                    <a:lumMod val="95000"/>
                    <a:lumOff val="5000"/>
                  </a:schemeClr>
                </a:solidFill>
              </a:rPr>
              <a:t> </a:t>
            </a:r>
            <a:r>
              <a:rPr lang="es-HN" sz="1700" dirty="0" err="1" smtClean="0">
                <a:solidFill>
                  <a:schemeClr val="bg1">
                    <a:lumMod val="95000"/>
                    <a:lumOff val="5000"/>
                  </a:schemeClr>
                </a:solidFill>
              </a:rPr>
              <a:t>Pavlov</a:t>
            </a:r>
            <a:r>
              <a:rPr lang="es-HN" sz="1700" dirty="0" smtClean="0">
                <a:solidFill>
                  <a:schemeClr val="bg1">
                    <a:lumMod val="95000"/>
                    <a:lumOff val="5000"/>
                  </a:schemeClr>
                </a:solidFill>
              </a:rPr>
              <a:t> and </a:t>
            </a:r>
            <a:r>
              <a:rPr lang="es-HN" sz="1700" dirty="0" err="1" smtClean="0">
                <a:solidFill>
                  <a:schemeClr val="bg1">
                    <a:lumMod val="95000"/>
                    <a:lumOff val="5000"/>
                  </a:schemeClr>
                </a:solidFill>
              </a:rPr>
              <a:t>his</a:t>
            </a:r>
            <a:r>
              <a:rPr lang="es-HN" sz="1700" dirty="0" smtClean="0">
                <a:solidFill>
                  <a:schemeClr val="bg1">
                    <a:lumMod val="95000"/>
                    <a:lumOff val="5000"/>
                  </a:schemeClr>
                </a:solidFill>
              </a:rPr>
              <a:t> </a:t>
            </a:r>
            <a:r>
              <a:rPr lang="es-HN" sz="1700" dirty="0" err="1" smtClean="0">
                <a:solidFill>
                  <a:schemeClr val="bg1">
                    <a:lumMod val="95000"/>
                    <a:lumOff val="5000"/>
                  </a:schemeClr>
                </a:solidFill>
              </a:rPr>
              <a:t>research</a:t>
            </a:r>
            <a:r>
              <a:rPr lang="es-HN" sz="1700" dirty="0" smtClean="0">
                <a:solidFill>
                  <a:schemeClr val="bg1">
                    <a:lumMod val="95000"/>
                    <a:lumOff val="5000"/>
                  </a:schemeClr>
                </a:solidFill>
              </a:rPr>
              <a:t> </a:t>
            </a:r>
            <a:r>
              <a:rPr lang="es-HN" sz="1700" dirty="0" err="1" smtClean="0">
                <a:solidFill>
                  <a:schemeClr val="bg1">
                    <a:lumMod val="95000"/>
                    <a:lumOff val="5000"/>
                  </a:schemeClr>
                </a:solidFill>
              </a:rPr>
              <a:t>team</a:t>
            </a:r>
            <a:r>
              <a:rPr lang="es-HN" sz="1700" dirty="0" smtClean="0">
                <a:solidFill>
                  <a:schemeClr val="bg1">
                    <a:lumMod val="95000"/>
                    <a:lumOff val="5000"/>
                  </a:schemeClr>
                </a:solidFill>
              </a:rPr>
              <a:t> </a:t>
            </a:r>
            <a:r>
              <a:rPr lang="es-HN" sz="1700" dirty="0" err="1" smtClean="0">
                <a:solidFill>
                  <a:schemeClr val="bg1">
                    <a:lumMod val="95000"/>
                    <a:lumOff val="5000"/>
                  </a:schemeClr>
                </a:solidFill>
              </a:rPr>
              <a:t>received</a:t>
            </a:r>
            <a:r>
              <a:rPr lang="es-HN" sz="1700" dirty="0" smtClean="0">
                <a:solidFill>
                  <a:schemeClr val="bg1">
                    <a:lumMod val="95000"/>
                    <a:lumOff val="5000"/>
                  </a:schemeClr>
                </a:solidFill>
              </a:rPr>
              <a:t> </a:t>
            </a:r>
            <a:r>
              <a:rPr lang="es-HN" sz="1700" dirty="0" err="1" smtClean="0">
                <a:solidFill>
                  <a:schemeClr val="bg1">
                    <a:lumMod val="95000"/>
                    <a:lumOff val="5000"/>
                  </a:schemeClr>
                </a:solidFill>
              </a:rPr>
              <a:t>unlimited</a:t>
            </a:r>
            <a:r>
              <a:rPr lang="es-HN" sz="1700" dirty="0" smtClean="0">
                <a:solidFill>
                  <a:schemeClr val="bg1">
                    <a:lumMod val="95000"/>
                    <a:lumOff val="5000"/>
                  </a:schemeClr>
                </a:solidFill>
              </a:rPr>
              <a:t> </a:t>
            </a:r>
            <a:r>
              <a:rPr lang="es-HN" sz="1700" dirty="0" err="1" smtClean="0">
                <a:solidFill>
                  <a:schemeClr val="bg1">
                    <a:lumMod val="95000"/>
                    <a:lumOff val="5000"/>
                  </a:schemeClr>
                </a:solidFill>
              </a:rPr>
              <a:t>scope</a:t>
            </a:r>
            <a:r>
              <a:rPr lang="es-HN" sz="1700" dirty="0" smtClean="0">
                <a:solidFill>
                  <a:schemeClr val="bg1">
                    <a:lumMod val="95000"/>
                    <a:lumOff val="5000"/>
                  </a:schemeClr>
                </a:solidFill>
              </a:rPr>
              <a:t> </a:t>
            </a:r>
            <a:r>
              <a:rPr lang="es-HN" sz="1700" dirty="0" err="1" smtClean="0">
                <a:solidFill>
                  <a:schemeClr val="bg1">
                    <a:lumMod val="95000"/>
                    <a:lumOff val="5000"/>
                  </a:schemeClr>
                </a:solidFill>
              </a:rPr>
              <a:t>for</a:t>
            </a:r>
            <a:r>
              <a:rPr lang="es-HN" sz="1700" dirty="0" smtClean="0">
                <a:solidFill>
                  <a:schemeClr val="bg1">
                    <a:lumMod val="95000"/>
                    <a:lumOff val="5000"/>
                  </a:schemeClr>
                </a:solidFill>
              </a:rPr>
              <a:t> </a:t>
            </a:r>
            <a:r>
              <a:rPr lang="es-HN" sz="1700" dirty="0" err="1" smtClean="0">
                <a:solidFill>
                  <a:schemeClr val="bg1">
                    <a:lumMod val="95000"/>
                    <a:lumOff val="5000"/>
                  </a:schemeClr>
                </a:solidFill>
              </a:rPr>
              <a:t>scientific</a:t>
            </a:r>
            <a:r>
              <a:rPr lang="es-HN" sz="1700" dirty="0" smtClean="0">
                <a:solidFill>
                  <a:schemeClr val="bg1">
                    <a:lumMod val="95000"/>
                    <a:lumOff val="5000"/>
                  </a:schemeClr>
                </a:solidFill>
              </a:rPr>
              <a:t> </a:t>
            </a:r>
            <a:r>
              <a:rPr lang="es-HN" sz="1700" dirty="0" err="1" smtClean="0">
                <a:solidFill>
                  <a:schemeClr val="bg1">
                    <a:lumMod val="95000"/>
                    <a:lumOff val="5000"/>
                  </a:schemeClr>
                </a:solidFill>
              </a:rPr>
              <a:t>research</a:t>
            </a:r>
            <a:r>
              <a:rPr lang="es-HN" sz="1700" dirty="0" smtClean="0">
                <a:solidFill>
                  <a:schemeClr val="bg1">
                    <a:lumMod val="95000"/>
                    <a:lumOff val="5000"/>
                  </a:schemeClr>
                </a:solidFill>
              </a:rPr>
              <a:t>. </a:t>
            </a:r>
            <a:r>
              <a:rPr lang="es-HN" sz="1700" dirty="0" err="1" smtClean="0">
                <a:solidFill>
                  <a:schemeClr val="bg1">
                    <a:lumMod val="95000"/>
                    <a:lumOff val="5000"/>
                  </a:schemeClr>
                </a:solidFill>
              </a:rPr>
              <a:t>The</a:t>
            </a:r>
            <a:r>
              <a:rPr lang="es-HN" sz="1700" dirty="0" smtClean="0">
                <a:solidFill>
                  <a:schemeClr val="bg1">
                    <a:lumMod val="95000"/>
                    <a:lumOff val="5000"/>
                  </a:schemeClr>
                </a:solidFill>
              </a:rPr>
              <a:t> Soviet </a:t>
            </a:r>
            <a:r>
              <a:rPr lang="es-HN" sz="1700" dirty="0" err="1" smtClean="0">
                <a:solidFill>
                  <a:schemeClr val="bg1">
                    <a:lumMod val="95000"/>
                    <a:lumOff val="5000"/>
                  </a:schemeClr>
                </a:solidFill>
              </a:rPr>
              <a:t>Union</a:t>
            </a:r>
            <a:r>
              <a:rPr lang="es-HN" sz="1700" dirty="0" smtClean="0">
                <a:solidFill>
                  <a:schemeClr val="bg1">
                    <a:lumMod val="95000"/>
                    <a:lumOff val="5000"/>
                  </a:schemeClr>
                </a:solidFill>
              </a:rPr>
              <a:t> </a:t>
            </a:r>
            <a:r>
              <a:rPr lang="es-HN" sz="1700" dirty="0" err="1" smtClean="0">
                <a:solidFill>
                  <a:schemeClr val="bg1">
                    <a:lumMod val="95000"/>
                    <a:lumOff val="5000"/>
                  </a:schemeClr>
                </a:solidFill>
              </a:rPr>
              <a:t>became</a:t>
            </a:r>
            <a:r>
              <a:rPr lang="es-HN" sz="1700" dirty="0" smtClean="0">
                <a:solidFill>
                  <a:schemeClr val="bg1">
                    <a:lumMod val="95000"/>
                    <a:lumOff val="5000"/>
                  </a:schemeClr>
                </a:solidFill>
              </a:rPr>
              <a:t> </a:t>
            </a:r>
            <a:r>
              <a:rPr lang="es-HN" sz="1700" dirty="0" err="1" smtClean="0">
                <a:solidFill>
                  <a:schemeClr val="bg1">
                    <a:lumMod val="95000"/>
                    <a:lumOff val="5000"/>
                  </a:schemeClr>
                </a:solidFill>
              </a:rPr>
              <a:t>very</a:t>
            </a:r>
            <a:r>
              <a:rPr lang="es-HN" sz="1700" dirty="0" smtClean="0">
                <a:solidFill>
                  <a:schemeClr val="bg1">
                    <a:lumMod val="95000"/>
                    <a:lumOff val="5000"/>
                  </a:schemeClr>
                </a:solidFill>
              </a:rPr>
              <a:t> </a:t>
            </a:r>
            <a:r>
              <a:rPr lang="es-HN" sz="1700" dirty="0" err="1" smtClean="0">
                <a:solidFill>
                  <a:schemeClr val="bg1">
                    <a:lumMod val="95000"/>
                    <a:lumOff val="5000"/>
                  </a:schemeClr>
                </a:solidFill>
              </a:rPr>
              <a:t>involved</a:t>
            </a:r>
            <a:r>
              <a:rPr lang="es-HN" sz="1700" dirty="0" smtClean="0">
                <a:solidFill>
                  <a:schemeClr val="bg1">
                    <a:lumMod val="95000"/>
                    <a:lumOff val="5000"/>
                  </a:schemeClr>
                </a:solidFill>
              </a:rPr>
              <a:t> in </a:t>
            </a:r>
            <a:r>
              <a:rPr lang="es-HN" sz="1700" dirty="0" err="1" smtClean="0">
                <a:solidFill>
                  <a:schemeClr val="bg1">
                    <a:lumMod val="95000"/>
                    <a:lumOff val="5000"/>
                  </a:schemeClr>
                </a:solidFill>
              </a:rPr>
              <a:t>the</a:t>
            </a:r>
            <a:r>
              <a:rPr lang="es-HN" sz="1700" dirty="0" smtClean="0">
                <a:solidFill>
                  <a:schemeClr val="bg1">
                    <a:lumMod val="95000"/>
                    <a:lumOff val="5000"/>
                  </a:schemeClr>
                </a:solidFill>
              </a:rPr>
              <a:t> </a:t>
            </a:r>
            <a:r>
              <a:rPr lang="es-HN" sz="1700" dirty="0" err="1" smtClean="0">
                <a:solidFill>
                  <a:schemeClr val="bg1">
                    <a:lumMod val="95000"/>
                    <a:lumOff val="5000"/>
                  </a:schemeClr>
                </a:solidFill>
              </a:rPr>
              <a:t>study</a:t>
            </a:r>
            <a:r>
              <a:rPr lang="es-HN" sz="1700" dirty="0" smtClean="0">
                <a:solidFill>
                  <a:schemeClr val="bg1">
                    <a:lumMod val="95000"/>
                    <a:lumOff val="5000"/>
                  </a:schemeClr>
                </a:solidFill>
              </a:rPr>
              <a:t> of </a:t>
            </a:r>
            <a:r>
              <a:rPr lang="es-HN" sz="1700" dirty="0" err="1" smtClean="0">
                <a:solidFill>
                  <a:schemeClr val="bg1">
                    <a:lumMod val="95000"/>
                    <a:lumOff val="5000"/>
                  </a:schemeClr>
                </a:solidFill>
              </a:rPr>
              <a:t>physiology</a:t>
            </a:r>
            <a:r>
              <a:rPr lang="es-HN" sz="1700" dirty="0" smtClean="0">
                <a:solidFill>
                  <a:schemeClr val="bg1">
                    <a:lumMod val="95000"/>
                    <a:lumOff val="5000"/>
                  </a:schemeClr>
                </a:solidFill>
              </a:rPr>
              <a:t> and </a:t>
            </a:r>
            <a:r>
              <a:rPr lang="es-HN" sz="1700" dirty="0" err="1" smtClean="0">
                <a:solidFill>
                  <a:schemeClr val="bg1">
                    <a:lumMod val="95000"/>
                    <a:lumOff val="5000"/>
                  </a:schemeClr>
                </a:solidFill>
              </a:rPr>
              <a:t>the</a:t>
            </a:r>
            <a:r>
              <a:rPr lang="es-HN" sz="1700" dirty="0" smtClean="0">
                <a:solidFill>
                  <a:schemeClr val="bg1">
                    <a:lumMod val="95000"/>
                    <a:lumOff val="5000"/>
                  </a:schemeClr>
                </a:solidFill>
              </a:rPr>
              <a:t> International </a:t>
            </a:r>
            <a:r>
              <a:rPr lang="es-HN" sz="1700" dirty="0" err="1" smtClean="0">
                <a:solidFill>
                  <a:schemeClr val="bg1">
                    <a:lumMod val="95000"/>
                    <a:lumOff val="5000"/>
                  </a:schemeClr>
                </a:solidFill>
              </a:rPr>
              <a:t>Physiological</a:t>
            </a:r>
            <a:r>
              <a:rPr lang="es-HN" sz="1700" dirty="0" smtClean="0">
                <a:solidFill>
                  <a:schemeClr val="bg1">
                    <a:lumMod val="95000"/>
                    <a:lumOff val="5000"/>
                  </a:schemeClr>
                </a:solidFill>
              </a:rPr>
              <a:t> </a:t>
            </a:r>
            <a:r>
              <a:rPr lang="es-HN" sz="1700" dirty="0" err="1" smtClean="0">
                <a:solidFill>
                  <a:schemeClr val="bg1">
                    <a:lumMod val="95000"/>
                    <a:lumOff val="5000"/>
                  </a:schemeClr>
                </a:solidFill>
              </a:rPr>
              <a:t>Congress</a:t>
            </a:r>
            <a:r>
              <a:rPr lang="es-HN" sz="1700" dirty="0" smtClean="0">
                <a:solidFill>
                  <a:schemeClr val="bg1">
                    <a:lumMod val="95000"/>
                    <a:lumOff val="5000"/>
                  </a:schemeClr>
                </a:solidFill>
              </a:rPr>
              <a:t> of 1935 </a:t>
            </a:r>
            <a:r>
              <a:rPr lang="es-HN" sz="1700" dirty="0" err="1" smtClean="0">
                <a:solidFill>
                  <a:schemeClr val="bg1">
                    <a:lumMod val="95000"/>
                    <a:lumOff val="5000"/>
                  </a:schemeClr>
                </a:solidFill>
              </a:rPr>
              <a:t>took</a:t>
            </a:r>
            <a:r>
              <a:rPr lang="es-HN" sz="1700" dirty="0" smtClean="0">
                <a:solidFill>
                  <a:schemeClr val="bg1">
                    <a:lumMod val="95000"/>
                    <a:lumOff val="5000"/>
                  </a:schemeClr>
                </a:solidFill>
              </a:rPr>
              <a:t> place in </a:t>
            </a:r>
            <a:r>
              <a:rPr lang="es-HN" sz="1700" dirty="0" err="1" smtClean="0">
                <a:solidFill>
                  <a:schemeClr val="bg1">
                    <a:lumMod val="95000"/>
                    <a:lumOff val="5000"/>
                  </a:schemeClr>
                </a:solidFill>
              </a:rPr>
              <a:t>Leningrad</a:t>
            </a:r>
            <a:r>
              <a:rPr lang="es-HN" sz="1700" dirty="0" smtClean="0">
                <a:solidFill>
                  <a:schemeClr val="bg1">
                    <a:lumMod val="95000"/>
                    <a:lumOff val="5000"/>
                  </a:schemeClr>
                </a:solidFill>
              </a:rPr>
              <a:t> and </a:t>
            </a:r>
            <a:r>
              <a:rPr lang="es-HN" sz="1700" dirty="0" err="1" smtClean="0">
                <a:solidFill>
                  <a:schemeClr val="bg1">
                    <a:lumMod val="95000"/>
                    <a:lumOff val="5000"/>
                  </a:schemeClr>
                </a:solidFill>
              </a:rPr>
              <a:t>Moscow</a:t>
            </a:r>
            <a:r>
              <a:rPr lang="es-HN" sz="1700" dirty="0" smtClean="0">
                <a:solidFill>
                  <a:schemeClr val="bg1">
                    <a:lumMod val="95000"/>
                    <a:lumOff val="5000"/>
                  </a:schemeClr>
                </a:solidFill>
              </a:rPr>
              <a:t> as a </a:t>
            </a:r>
            <a:r>
              <a:rPr lang="es-HN" sz="1700" dirty="0" err="1" smtClean="0">
                <a:solidFill>
                  <a:schemeClr val="bg1">
                    <a:lumMod val="95000"/>
                    <a:lumOff val="5000"/>
                  </a:schemeClr>
                </a:solidFill>
              </a:rPr>
              <a:t>reflection</a:t>
            </a:r>
            <a:r>
              <a:rPr lang="es-HN" sz="1700" dirty="0" smtClean="0">
                <a:solidFill>
                  <a:schemeClr val="bg1">
                    <a:lumMod val="95000"/>
                    <a:lumOff val="5000"/>
                  </a:schemeClr>
                </a:solidFill>
              </a:rPr>
              <a:t> of </a:t>
            </a:r>
            <a:r>
              <a:rPr lang="es-HN" sz="1700" dirty="0" err="1" smtClean="0">
                <a:solidFill>
                  <a:schemeClr val="bg1">
                    <a:lumMod val="95000"/>
                    <a:lumOff val="5000"/>
                  </a:schemeClr>
                </a:solidFill>
              </a:rPr>
              <a:t>Russia’s</a:t>
            </a:r>
            <a:r>
              <a:rPr lang="es-HN" sz="1700" dirty="0" smtClean="0">
                <a:solidFill>
                  <a:schemeClr val="bg1">
                    <a:lumMod val="95000"/>
                    <a:lumOff val="5000"/>
                  </a:schemeClr>
                </a:solidFill>
              </a:rPr>
              <a:t> new </a:t>
            </a:r>
            <a:r>
              <a:rPr lang="es-HN" sz="1700" dirty="0" err="1" smtClean="0">
                <a:solidFill>
                  <a:schemeClr val="bg1">
                    <a:lumMod val="95000"/>
                    <a:lumOff val="5000"/>
                  </a:schemeClr>
                </a:solidFill>
              </a:rPr>
              <a:t>interest</a:t>
            </a:r>
            <a:r>
              <a:rPr lang="es-HN" sz="1700" dirty="0" smtClean="0">
                <a:solidFill>
                  <a:schemeClr val="bg1">
                    <a:lumMod val="95000"/>
                    <a:lumOff val="5000"/>
                  </a:schemeClr>
                </a:solidFill>
              </a:rPr>
              <a:t>. </a:t>
            </a:r>
          </a:p>
          <a:p>
            <a:endParaRPr lang="es-HN" dirty="0" smtClean="0"/>
          </a:p>
          <a:p>
            <a:endParaRPr lang="es-HN" dirty="0"/>
          </a:p>
        </p:txBody>
      </p:sp>
      <p:sp>
        <p:nvSpPr>
          <p:cNvPr id="5" name="4 CuadroTexto"/>
          <p:cNvSpPr txBox="1"/>
          <p:nvPr/>
        </p:nvSpPr>
        <p:spPr>
          <a:xfrm>
            <a:off x="5214942" y="3643314"/>
            <a:ext cx="3143272" cy="3077766"/>
          </a:xfrm>
          <a:prstGeom prst="rect">
            <a:avLst/>
          </a:prstGeom>
          <a:noFill/>
        </p:spPr>
        <p:txBody>
          <a:bodyPr wrap="square" rtlCol="0">
            <a:spAutoFit/>
          </a:bodyPr>
          <a:lstStyle/>
          <a:p>
            <a:r>
              <a:rPr lang="es-HN" sz="1600" dirty="0" err="1" smtClean="0">
                <a:solidFill>
                  <a:srgbClr val="FFFF00"/>
                </a:solidFill>
              </a:rPr>
              <a:t>Pavlov</a:t>
            </a:r>
            <a:r>
              <a:rPr lang="es-HN" sz="1600" dirty="0" smtClean="0">
                <a:solidFill>
                  <a:srgbClr val="FFFF00"/>
                </a:solidFill>
              </a:rPr>
              <a:t> </a:t>
            </a:r>
            <a:r>
              <a:rPr lang="es-HN" sz="1600" dirty="0" err="1" smtClean="0">
                <a:solidFill>
                  <a:srgbClr val="FFFF00"/>
                </a:solidFill>
              </a:rPr>
              <a:t>left</a:t>
            </a:r>
            <a:r>
              <a:rPr lang="es-HN" sz="1600" dirty="0" smtClean="0">
                <a:solidFill>
                  <a:srgbClr val="FFFF00"/>
                </a:solidFill>
              </a:rPr>
              <a:t> </a:t>
            </a:r>
            <a:r>
              <a:rPr lang="es-HN" sz="1600" dirty="0" err="1" smtClean="0">
                <a:solidFill>
                  <a:srgbClr val="FFFF00"/>
                </a:solidFill>
              </a:rPr>
              <a:t>the</a:t>
            </a:r>
            <a:r>
              <a:rPr lang="es-HN" sz="1600" dirty="0" smtClean="0">
                <a:solidFill>
                  <a:srgbClr val="FFFF00"/>
                </a:solidFill>
              </a:rPr>
              <a:t> </a:t>
            </a:r>
            <a:r>
              <a:rPr lang="es-HN" sz="1600" dirty="0" err="1" smtClean="0">
                <a:solidFill>
                  <a:srgbClr val="FFFF00"/>
                </a:solidFill>
              </a:rPr>
              <a:t>greatest</a:t>
            </a:r>
            <a:r>
              <a:rPr lang="es-HN" sz="1600" dirty="0" smtClean="0">
                <a:solidFill>
                  <a:srgbClr val="FFFF00"/>
                </a:solidFill>
              </a:rPr>
              <a:t> </a:t>
            </a:r>
            <a:r>
              <a:rPr lang="es-HN" sz="1600" dirty="0" err="1" smtClean="0">
                <a:solidFill>
                  <a:srgbClr val="FFFF00"/>
                </a:solidFill>
              </a:rPr>
              <a:t>scientific</a:t>
            </a:r>
            <a:r>
              <a:rPr lang="es-HN" sz="1600" dirty="0" smtClean="0">
                <a:solidFill>
                  <a:srgbClr val="FFFF00"/>
                </a:solidFill>
              </a:rPr>
              <a:t> </a:t>
            </a:r>
            <a:r>
              <a:rPr lang="es-HN" sz="1600" dirty="0" err="1" smtClean="0">
                <a:solidFill>
                  <a:srgbClr val="FFFF00"/>
                </a:solidFill>
              </a:rPr>
              <a:t>legacy</a:t>
            </a:r>
            <a:r>
              <a:rPr lang="es-HN" sz="1600" dirty="0" smtClean="0">
                <a:solidFill>
                  <a:srgbClr val="FFFF00"/>
                </a:solidFill>
              </a:rPr>
              <a:t>, a </a:t>
            </a:r>
            <a:r>
              <a:rPr lang="es-HN" sz="1600" dirty="0" err="1" smtClean="0">
                <a:solidFill>
                  <a:srgbClr val="FFFF00"/>
                </a:solidFill>
              </a:rPr>
              <a:t>group</a:t>
            </a:r>
            <a:r>
              <a:rPr lang="es-HN" sz="1600" dirty="0" smtClean="0">
                <a:solidFill>
                  <a:srgbClr val="FFFF00"/>
                </a:solidFill>
              </a:rPr>
              <a:t> of </a:t>
            </a:r>
            <a:r>
              <a:rPr lang="es-HN" sz="1600" dirty="0" err="1" smtClean="0">
                <a:solidFill>
                  <a:srgbClr val="FFFF00"/>
                </a:solidFill>
              </a:rPr>
              <a:t>young</a:t>
            </a:r>
            <a:r>
              <a:rPr lang="es-HN" sz="1600" dirty="0" smtClean="0">
                <a:solidFill>
                  <a:srgbClr val="FFFF00"/>
                </a:solidFill>
              </a:rPr>
              <a:t> </a:t>
            </a:r>
            <a:r>
              <a:rPr lang="es-HN" sz="1600" dirty="0" err="1" smtClean="0">
                <a:solidFill>
                  <a:srgbClr val="FFFF00"/>
                </a:solidFill>
              </a:rPr>
              <a:t>pupils</a:t>
            </a:r>
            <a:r>
              <a:rPr lang="es-HN" sz="1600" dirty="0" smtClean="0">
                <a:solidFill>
                  <a:srgbClr val="FFFF00"/>
                </a:solidFill>
              </a:rPr>
              <a:t> </a:t>
            </a:r>
            <a:r>
              <a:rPr lang="es-HN" sz="1600" dirty="0" err="1" smtClean="0">
                <a:solidFill>
                  <a:srgbClr val="FFFF00"/>
                </a:solidFill>
              </a:rPr>
              <a:t>who</a:t>
            </a:r>
            <a:r>
              <a:rPr lang="es-HN" sz="1600" dirty="0" smtClean="0">
                <a:solidFill>
                  <a:srgbClr val="FFFF00"/>
                </a:solidFill>
              </a:rPr>
              <a:t> </a:t>
            </a:r>
            <a:r>
              <a:rPr lang="es-HN" sz="1600" dirty="0" err="1" smtClean="0">
                <a:solidFill>
                  <a:srgbClr val="FFFF00"/>
                </a:solidFill>
              </a:rPr>
              <a:t>continued</a:t>
            </a:r>
            <a:r>
              <a:rPr lang="es-HN" sz="1600" dirty="0" smtClean="0">
                <a:solidFill>
                  <a:srgbClr val="FFFF00"/>
                </a:solidFill>
              </a:rPr>
              <a:t> </a:t>
            </a:r>
            <a:r>
              <a:rPr lang="es-HN" sz="1600" dirty="0" err="1" smtClean="0">
                <a:solidFill>
                  <a:srgbClr val="FFFF00"/>
                </a:solidFill>
              </a:rPr>
              <a:t>developing</a:t>
            </a:r>
            <a:r>
              <a:rPr lang="es-HN" sz="1600" dirty="0" smtClean="0">
                <a:solidFill>
                  <a:srgbClr val="FFFF00"/>
                </a:solidFill>
              </a:rPr>
              <a:t> </a:t>
            </a:r>
            <a:r>
              <a:rPr lang="es-HN" sz="1600" dirty="0" err="1" smtClean="0">
                <a:solidFill>
                  <a:srgbClr val="FFFF00"/>
                </a:solidFill>
              </a:rPr>
              <a:t>the</a:t>
            </a:r>
            <a:r>
              <a:rPr lang="es-HN" sz="1600" dirty="0" smtClean="0">
                <a:solidFill>
                  <a:srgbClr val="FFFF00"/>
                </a:solidFill>
              </a:rPr>
              <a:t> ideas of </a:t>
            </a:r>
            <a:r>
              <a:rPr lang="es-HN" sz="1600" dirty="0" err="1" smtClean="0">
                <a:solidFill>
                  <a:srgbClr val="FFFF00"/>
                </a:solidFill>
              </a:rPr>
              <a:t>their</a:t>
            </a:r>
            <a:r>
              <a:rPr lang="es-HN" sz="1600" dirty="0" smtClean="0">
                <a:solidFill>
                  <a:srgbClr val="FFFF00"/>
                </a:solidFill>
              </a:rPr>
              <a:t> </a:t>
            </a:r>
            <a:r>
              <a:rPr lang="es-HN" sz="1600" dirty="0" err="1" smtClean="0">
                <a:solidFill>
                  <a:srgbClr val="FFFF00"/>
                </a:solidFill>
              </a:rPr>
              <a:t>master</a:t>
            </a:r>
            <a:r>
              <a:rPr lang="es-HN" sz="1600" dirty="0" smtClean="0">
                <a:solidFill>
                  <a:srgbClr val="FFFF00"/>
                </a:solidFill>
              </a:rPr>
              <a:t>. </a:t>
            </a:r>
            <a:r>
              <a:rPr lang="es-HN" sz="1600" dirty="0" err="1" smtClean="0">
                <a:solidFill>
                  <a:srgbClr val="FFFF00"/>
                </a:solidFill>
              </a:rPr>
              <a:t>Ivan</a:t>
            </a:r>
            <a:r>
              <a:rPr lang="es-HN" sz="1600" dirty="0" smtClean="0">
                <a:solidFill>
                  <a:srgbClr val="FFFF00"/>
                </a:solidFill>
              </a:rPr>
              <a:t> </a:t>
            </a:r>
            <a:r>
              <a:rPr lang="es-HN" sz="1600" dirty="0" err="1" smtClean="0">
                <a:solidFill>
                  <a:srgbClr val="FFFF00"/>
                </a:solidFill>
              </a:rPr>
              <a:t>Pavlov</a:t>
            </a:r>
            <a:r>
              <a:rPr lang="es-HN" sz="1600" dirty="0" smtClean="0">
                <a:solidFill>
                  <a:srgbClr val="FFFF00"/>
                </a:solidFill>
              </a:rPr>
              <a:t> </a:t>
            </a:r>
            <a:r>
              <a:rPr lang="es-HN" sz="1600" dirty="0" err="1" smtClean="0">
                <a:solidFill>
                  <a:srgbClr val="FFFF00"/>
                </a:solidFill>
              </a:rPr>
              <a:t>nurtured</a:t>
            </a:r>
            <a:r>
              <a:rPr lang="es-HN" sz="1600" dirty="0" smtClean="0">
                <a:solidFill>
                  <a:srgbClr val="FFFF00"/>
                </a:solidFill>
              </a:rPr>
              <a:t> a </a:t>
            </a:r>
            <a:r>
              <a:rPr lang="es-HN" sz="1600" dirty="0" err="1" smtClean="0">
                <a:solidFill>
                  <a:srgbClr val="FFFF00"/>
                </a:solidFill>
              </a:rPr>
              <a:t>great</a:t>
            </a:r>
            <a:r>
              <a:rPr lang="es-HN" sz="1600" dirty="0" smtClean="0">
                <a:solidFill>
                  <a:srgbClr val="FFFF00"/>
                </a:solidFill>
              </a:rPr>
              <a:t> </a:t>
            </a:r>
            <a:r>
              <a:rPr lang="es-HN" sz="1600" dirty="0" err="1" smtClean="0">
                <a:solidFill>
                  <a:srgbClr val="FFFF00"/>
                </a:solidFill>
              </a:rPr>
              <a:t>school</a:t>
            </a:r>
            <a:r>
              <a:rPr lang="es-HN" sz="1600" dirty="0" smtClean="0">
                <a:solidFill>
                  <a:srgbClr val="FFFF00"/>
                </a:solidFill>
              </a:rPr>
              <a:t> of </a:t>
            </a:r>
            <a:r>
              <a:rPr lang="es-HN" sz="1600" dirty="0" err="1" smtClean="0">
                <a:solidFill>
                  <a:srgbClr val="FFFF00"/>
                </a:solidFill>
              </a:rPr>
              <a:t>physiologists</a:t>
            </a:r>
            <a:r>
              <a:rPr lang="es-HN" sz="1600" dirty="0" smtClean="0">
                <a:solidFill>
                  <a:srgbClr val="FFFF00"/>
                </a:solidFill>
              </a:rPr>
              <a:t>. He </a:t>
            </a:r>
            <a:r>
              <a:rPr lang="es-HN" sz="1600" dirty="0" err="1" smtClean="0">
                <a:solidFill>
                  <a:srgbClr val="FFFF00"/>
                </a:solidFill>
              </a:rPr>
              <a:t>directed</a:t>
            </a:r>
            <a:r>
              <a:rPr lang="es-HN" sz="1600" dirty="0" smtClean="0">
                <a:solidFill>
                  <a:srgbClr val="FFFF00"/>
                </a:solidFill>
              </a:rPr>
              <a:t> </a:t>
            </a:r>
            <a:r>
              <a:rPr lang="es-HN" sz="1600" dirty="0" err="1" smtClean="0">
                <a:solidFill>
                  <a:srgbClr val="FFFF00"/>
                </a:solidFill>
              </a:rPr>
              <a:t>himself</a:t>
            </a:r>
            <a:r>
              <a:rPr lang="es-HN" sz="1600" dirty="0" smtClean="0">
                <a:solidFill>
                  <a:srgbClr val="FFFF00"/>
                </a:solidFill>
              </a:rPr>
              <a:t> </a:t>
            </a:r>
            <a:r>
              <a:rPr lang="es-HN" sz="1600" dirty="0" err="1" smtClean="0">
                <a:solidFill>
                  <a:srgbClr val="FFFF00"/>
                </a:solidFill>
              </a:rPr>
              <a:t>toward</a:t>
            </a:r>
            <a:r>
              <a:rPr lang="es-HN" sz="1600" dirty="0" smtClean="0">
                <a:solidFill>
                  <a:srgbClr val="FFFF00"/>
                </a:solidFill>
              </a:rPr>
              <a:t> </a:t>
            </a:r>
            <a:r>
              <a:rPr lang="es-HN" sz="1600" dirty="0" err="1" smtClean="0">
                <a:solidFill>
                  <a:srgbClr val="FFFF00"/>
                </a:solidFill>
              </a:rPr>
              <a:t>scientific</a:t>
            </a:r>
            <a:r>
              <a:rPr lang="es-HN" sz="1600" dirty="0" smtClean="0">
                <a:solidFill>
                  <a:srgbClr val="FFFF00"/>
                </a:solidFill>
              </a:rPr>
              <a:t> </a:t>
            </a:r>
            <a:r>
              <a:rPr lang="es-HN" sz="1600" dirty="0" err="1" smtClean="0">
                <a:solidFill>
                  <a:srgbClr val="FFFF00"/>
                </a:solidFill>
              </a:rPr>
              <a:t>reforms</a:t>
            </a:r>
            <a:r>
              <a:rPr lang="es-HN" sz="1600" dirty="0" smtClean="0">
                <a:solidFill>
                  <a:srgbClr val="FFFF00"/>
                </a:solidFill>
              </a:rPr>
              <a:t> and </a:t>
            </a:r>
            <a:r>
              <a:rPr lang="es-HN" sz="1600" dirty="0" err="1" smtClean="0">
                <a:solidFill>
                  <a:srgbClr val="FFFF00"/>
                </a:solidFill>
              </a:rPr>
              <a:t>transforming</a:t>
            </a:r>
            <a:r>
              <a:rPr lang="es-HN" sz="1600" dirty="0" smtClean="0">
                <a:solidFill>
                  <a:srgbClr val="FFFF00"/>
                </a:solidFill>
              </a:rPr>
              <a:t> </a:t>
            </a:r>
            <a:r>
              <a:rPr lang="es-HN" sz="1600" dirty="0" err="1" smtClean="0">
                <a:solidFill>
                  <a:srgbClr val="FFFF00"/>
                </a:solidFill>
              </a:rPr>
              <a:t>the</a:t>
            </a:r>
            <a:r>
              <a:rPr lang="es-HN" sz="1600" dirty="0" smtClean="0">
                <a:solidFill>
                  <a:srgbClr val="FFFF00"/>
                </a:solidFill>
              </a:rPr>
              <a:t> </a:t>
            </a:r>
            <a:r>
              <a:rPr lang="es-HN" sz="1600" dirty="0" err="1" smtClean="0">
                <a:solidFill>
                  <a:srgbClr val="FFFF00"/>
                </a:solidFill>
              </a:rPr>
              <a:t>physiological</a:t>
            </a:r>
            <a:r>
              <a:rPr lang="es-HN" sz="1600" dirty="0" smtClean="0">
                <a:solidFill>
                  <a:srgbClr val="FFFF00"/>
                </a:solidFill>
              </a:rPr>
              <a:t> </a:t>
            </a:r>
            <a:r>
              <a:rPr lang="es-HN" sz="1600" dirty="0" err="1" smtClean="0">
                <a:solidFill>
                  <a:srgbClr val="FFFF00"/>
                </a:solidFill>
              </a:rPr>
              <a:t>institutions</a:t>
            </a:r>
            <a:r>
              <a:rPr lang="es-HN" sz="1600" dirty="0" smtClean="0">
                <a:solidFill>
                  <a:srgbClr val="FFFF00"/>
                </a:solidFill>
              </a:rPr>
              <a:t> </a:t>
            </a:r>
            <a:r>
              <a:rPr lang="es-HN" sz="1600" dirty="0" err="1" smtClean="0">
                <a:solidFill>
                  <a:srgbClr val="FFFF00"/>
                </a:solidFill>
              </a:rPr>
              <a:t>headed</a:t>
            </a:r>
            <a:r>
              <a:rPr lang="es-HN" sz="1600" dirty="0" smtClean="0">
                <a:solidFill>
                  <a:srgbClr val="FFFF00"/>
                </a:solidFill>
              </a:rPr>
              <a:t> </a:t>
            </a:r>
            <a:r>
              <a:rPr lang="es-HN" sz="1600" dirty="0" err="1" smtClean="0">
                <a:solidFill>
                  <a:srgbClr val="FFFF00"/>
                </a:solidFill>
              </a:rPr>
              <a:t>by</a:t>
            </a:r>
            <a:r>
              <a:rPr lang="es-HN" sz="1600" dirty="0" smtClean="0">
                <a:solidFill>
                  <a:srgbClr val="FFFF00"/>
                </a:solidFill>
              </a:rPr>
              <a:t> </a:t>
            </a:r>
            <a:r>
              <a:rPr lang="es-HN" sz="1600" dirty="0" err="1" smtClean="0">
                <a:solidFill>
                  <a:srgbClr val="FFFF00"/>
                </a:solidFill>
              </a:rPr>
              <a:t>him</a:t>
            </a:r>
            <a:r>
              <a:rPr lang="es-HN" sz="1600" dirty="0" smtClean="0">
                <a:solidFill>
                  <a:srgbClr val="FFFF00"/>
                </a:solidFill>
              </a:rPr>
              <a:t> </a:t>
            </a:r>
            <a:r>
              <a:rPr lang="es-HN" sz="1600" dirty="0" err="1" smtClean="0">
                <a:solidFill>
                  <a:srgbClr val="FFFF00"/>
                </a:solidFill>
              </a:rPr>
              <a:t>into</a:t>
            </a:r>
            <a:r>
              <a:rPr lang="es-HN" sz="1600" dirty="0" smtClean="0">
                <a:solidFill>
                  <a:srgbClr val="FFFF00"/>
                </a:solidFill>
              </a:rPr>
              <a:t> centers of </a:t>
            </a:r>
            <a:r>
              <a:rPr lang="es-HN" sz="1600" dirty="0" err="1" smtClean="0">
                <a:solidFill>
                  <a:srgbClr val="FFFF00"/>
                </a:solidFill>
              </a:rPr>
              <a:t>scientific</a:t>
            </a:r>
            <a:r>
              <a:rPr lang="es-HN" sz="1600" dirty="0" smtClean="0">
                <a:solidFill>
                  <a:srgbClr val="FFFF00"/>
                </a:solidFill>
              </a:rPr>
              <a:t> </a:t>
            </a:r>
            <a:r>
              <a:rPr lang="es-HN" sz="1600" dirty="0" err="1" smtClean="0">
                <a:solidFill>
                  <a:srgbClr val="FFFF00"/>
                </a:solidFill>
              </a:rPr>
              <a:t>knowledge</a:t>
            </a:r>
            <a:r>
              <a:rPr lang="es-HN" sz="1600" dirty="0" smtClean="0">
                <a:solidFill>
                  <a:srgbClr val="FFFF00"/>
                </a:solidFill>
              </a:rPr>
              <a:t>. </a:t>
            </a:r>
            <a:r>
              <a:rPr lang="en-US" sz="1600" dirty="0" smtClean="0">
                <a:solidFill>
                  <a:srgbClr val="FFFF00"/>
                </a:solidFill>
              </a:rPr>
              <a:t>Dr. Pavlov died in Leningrad on February 27, 1936.</a:t>
            </a:r>
            <a:endParaRPr lang="es-HN" sz="1600" dirty="0" smtClean="0">
              <a:solidFill>
                <a:srgbClr val="FFFF00"/>
              </a:solidFill>
            </a:endParaRPr>
          </a:p>
          <a:p>
            <a:endParaRPr lang="es-HN" dirty="0"/>
          </a:p>
        </p:txBody>
      </p:sp>
      <p:pic>
        <p:nvPicPr>
          <p:cNvPr id="17410" name="Picture 2" descr="http://faculty.unlv.edu/pwerth/Lenin-portrait.jpg"/>
          <p:cNvPicPr>
            <a:picLocks noChangeAspect="1" noChangeArrowheads="1"/>
          </p:cNvPicPr>
          <p:nvPr/>
        </p:nvPicPr>
        <p:blipFill>
          <a:blip r:embed="rId2" cstate="print"/>
          <a:srcRect/>
          <a:stretch>
            <a:fillRect/>
          </a:stretch>
        </p:blipFill>
        <p:spPr bwMode="auto">
          <a:xfrm>
            <a:off x="7000892" y="285728"/>
            <a:ext cx="1812655" cy="2500330"/>
          </a:xfrm>
          <a:prstGeom prst="rect">
            <a:avLst/>
          </a:prstGeom>
          <a:noFill/>
          <a:ln>
            <a:solidFill>
              <a:schemeClr val="accent1">
                <a:shade val="50000"/>
              </a:schemeClr>
            </a:solidFill>
          </a:ln>
          <a:effectLst>
            <a:outerShdw blurRad="50800" dist="50800" dir="5400000" sx="99000" sy="99000" algn="ctr" rotWithShape="0">
              <a:srgbClr val="000000"/>
            </a:outerShdw>
          </a:effectLst>
        </p:spPr>
      </p:pic>
      <p:sp>
        <p:nvSpPr>
          <p:cNvPr id="8" name="7 Señal de prohibido"/>
          <p:cNvSpPr/>
          <p:nvPr/>
        </p:nvSpPr>
        <p:spPr>
          <a:xfrm>
            <a:off x="6715140" y="285728"/>
            <a:ext cx="2428860" cy="2500330"/>
          </a:xfrm>
          <a:prstGeom prst="noSmoking">
            <a:avLst>
              <a:gd name="adj" fmla="val 8692"/>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solidFill>
                <a:schemeClr val="tx1"/>
              </a:solidFill>
            </a:endParaRPr>
          </a:p>
        </p:txBody>
      </p:sp>
      <p:sp>
        <p:nvSpPr>
          <p:cNvPr id="9" name="8 CuadroTexto"/>
          <p:cNvSpPr txBox="1"/>
          <p:nvPr/>
        </p:nvSpPr>
        <p:spPr>
          <a:xfrm>
            <a:off x="357158" y="3534013"/>
            <a:ext cx="3286148" cy="3323987"/>
          </a:xfrm>
          <a:prstGeom prst="rect">
            <a:avLst/>
          </a:prstGeom>
          <a:noFill/>
        </p:spPr>
        <p:txBody>
          <a:bodyPr wrap="square" rtlCol="0">
            <a:spAutoFit/>
          </a:bodyPr>
          <a:lstStyle/>
          <a:p>
            <a:r>
              <a:rPr lang="en-US" sz="1600" dirty="0" smtClean="0">
                <a:solidFill>
                  <a:srgbClr val="FFFF00"/>
                </a:solidFill>
              </a:rPr>
              <a:t>Pavlov married </a:t>
            </a:r>
            <a:r>
              <a:rPr lang="en-US" sz="1600" dirty="0" err="1" smtClean="0">
                <a:solidFill>
                  <a:srgbClr val="FFFF00"/>
                </a:solidFill>
              </a:rPr>
              <a:t>Serephima</a:t>
            </a:r>
            <a:r>
              <a:rPr lang="en-US" sz="1600" dirty="0" smtClean="0">
                <a:solidFill>
                  <a:srgbClr val="FFFF00"/>
                </a:solidFill>
              </a:rPr>
              <a:t> </a:t>
            </a:r>
            <a:r>
              <a:rPr lang="en-US" sz="1600" dirty="0" err="1" smtClean="0">
                <a:solidFill>
                  <a:srgbClr val="FFFF00"/>
                </a:solidFill>
              </a:rPr>
              <a:t>Vasilievna</a:t>
            </a:r>
            <a:r>
              <a:rPr lang="en-US" sz="1600" dirty="0" smtClean="0">
                <a:solidFill>
                  <a:srgbClr val="FFFF00"/>
                </a:solidFill>
              </a:rPr>
              <a:t> known as Sara in 1881. She was a teacher and daughter of a doctor of the Black Sea fleet. After a traumatizing miscarriage they had a son </a:t>
            </a:r>
            <a:r>
              <a:rPr lang="en-US" sz="1600" dirty="0" err="1" smtClean="0">
                <a:solidFill>
                  <a:srgbClr val="FFFF00"/>
                </a:solidFill>
              </a:rPr>
              <a:t>Wirchik</a:t>
            </a:r>
            <a:r>
              <a:rPr lang="en-US" sz="1600" dirty="0" smtClean="0">
                <a:solidFill>
                  <a:srgbClr val="FFFF00"/>
                </a:solidFill>
              </a:rPr>
              <a:t>, who died suddenly as a child. Three more sons were born, Vladimir, Victor and </a:t>
            </a:r>
            <a:r>
              <a:rPr lang="en-US" sz="1600" dirty="0" err="1" smtClean="0">
                <a:solidFill>
                  <a:srgbClr val="FFFF00"/>
                </a:solidFill>
              </a:rPr>
              <a:t>Vsevolod</a:t>
            </a:r>
            <a:r>
              <a:rPr lang="en-US" sz="1600" dirty="0" smtClean="0">
                <a:solidFill>
                  <a:srgbClr val="FFFF00"/>
                </a:solidFill>
              </a:rPr>
              <a:t>, a well known physicist and professor at Leningrad. Unexpectedly another child arrived, their daughter Vera, which Ivan Pavlov called his blessing.  </a:t>
            </a:r>
            <a:endParaRPr lang="es-HN" sz="1600" dirty="0" smtClean="0">
              <a:solidFill>
                <a:srgbClr val="FFFF00"/>
              </a:solidFill>
            </a:endParaRPr>
          </a:p>
          <a:p>
            <a:endParaRPr lang="es-HN" dirty="0"/>
          </a:p>
        </p:txBody>
      </p:sp>
      <p:cxnSp>
        <p:nvCxnSpPr>
          <p:cNvPr id="13" name="12 Conector recto de flecha"/>
          <p:cNvCxnSpPr/>
          <p:nvPr/>
        </p:nvCxnSpPr>
        <p:spPr>
          <a:xfrm>
            <a:off x="3786182" y="5000636"/>
            <a:ext cx="1071570" cy="2857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14 CuadroTexto"/>
          <p:cNvSpPr txBox="1"/>
          <p:nvPr/>
        </p:nvSpPr>
        <p:spPr>
          <a:xfrm>
            <a:off x="3571868" y="4714884"/>
            <a:ext cx="1500198" cy="584775"/>
          </a:xfrm>
          <a:prstGeom prst="rect">
            <a:avLst/>
          </a:prstGeom>
          <a:noFill/>
        </p:spPr>
        <p:txBody>
          <a:bodyPr wrap="square" rtlCol="0">
            <a:spAutoFit/>
          </a:bodyPr>
          <a:lstStyle/>
          <a:p>
            <a:r>
              <a:rPr lang="es-HN" sz="3200" b="1" dirty="0" smtClean="0"/>
              <a:t>→ →→</a:t>
            </a:r>
            <a:endParaRPr lang="es-HN" sz="3200" b="1" dirty="0"/>
          </a:p>
        </p:txBody>
      </p:sp>
      <p:sp>
        <p:nvSpPr>
          <p:cNvPr id="16" name="15 Rectángulo"/>
          <p:cNvSpPr/>
          <p:nvPr/>
        </p:nvSpPr>
        <p:spPr>
          <a:xfrm>
            <a:off x="357158" y="2928934"/>
            <a:ext cx="3472424" cy="584775"/>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s-ES" sz="3200" b="1" dirty="0" smtClean="0">
                <a:ln w="50800"/>
                <a:solidFill>
                  <a:srgbClr val="00B0F0"/>
                </a:solidFill>
                <a:latin typeface="Showcard Gothic" pitchFamily="82" charset="0"/>
              </a:rPr>
              <a:t>Personal </a:t>
            </a:r>
            <a:r>
              <a:rPr lang="es-ES" sz="3200" b="1" dirty="0" err="1" smtClean="0">
                <a:ln w="50800"/>
                <a:solidFill>
                  <a:srgbClr val="00B0F0"/>
                </a:solidFill>
                <a:latin typeface="Showcard Gothic" pitchFamily="82" charset="0"/>
              </a:rPr>
              <a:t>Stuff</a:t>
            </a:r>
            <a:endParaRPr lang="es-ES" sz="3200" b="1" cap="none" spc="0" dirty="0">
              <a:ln w="50800"/>
              <a:solidFill>
                <a:srgbClr val="00B0F0"/>
              </a:solidFill>
              <a:effectLst/>
              <a:latin typeface="Showcard Gothic" pitchFamily="82" charset="0"/>
            </a:endParaRPr>
          </a:p>
        </p:txBody>
      </p:sp>
      <p:sp>
        <p:nvSpPr>
          <p:cNvPr id="18" name="17 Rectángulo"/>
          <p:cNvSpPr/>
          <p:nvPr/>
        </p:nvSpPr>
        <p:spPr>
          <a:xfrm>
            <a:off x="142844" y="357166"/>
            <a:ext cx="1785950" cy="584775"/>
          </a:xfrm>
          <a:prstGeom prst="rect">
            <a:avLst/>
          </a:prstGeom>
          <a:noFill/>
        </p:spPr>
        <p:txBody>
          <a:bodyPr wrap="squar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s-ES" sz="3200" b="1" cap="none" spc="0" dirty="0" smtClean="0">
                <a:ln w="50800"/>
                <a:solidFill>
                  <a:srgbClr val="00B0F0"/>
                </a:solidFill>
                <a:effectLst/>
                <a:latin typeface="Showcard Gothic" pitchFamily="82" charset="0"/>
              </a:rPr>
              <a:t>Lenin </a:t>
            </a:r>
            <a:endParaRPr lang="es-ES" sz="3200" b="1" cap="none" spc="0" dirty="0">
              <a:ln w="50800"/>
              <a:solidFill>
                <a:srgbClr val="00B0F0"/>
              </a:solidFill>
              <a:effectLst/>
              <a:latin typeface="Showcard Gothic" pitchFamily="82" charset="0"/>
            </a:endParaRPr>
          </a:p>
        </p:txBody>
      </p:sp>
      <p:sp>
        <p:nvSpPr>
          <p:cNvPr id="19" name="18 Rectángulo"/>
          <p:cNvSpPr/>
          <p:nvPr/>
        </p:nvSpPr>
        <p:spPr>
          <a:xfrm rot="1567170">
            <a:off x="7099593" y="3142494"/>
            <a:ext cx="1880644" cy="646331"/>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s-ES" sz="3600" b="1" cap="none" spc="0" dirty="0" smtClean="0">
                <a:ln w="50800"/>
                <a:solidFill>
                  <a:srgbClr val="00B0F0"/>
                </a:solidFill>
                <a:effectLst/>
                <a:latin typeface="Showcard Gothic" pitchFamily="82" charset="0"/>
              </a:rPr>
              <a:t>LEGACY</a:t>
            </a:r>
            <a:endParaRPr lang="es-ES" sz="3600" b="1" cap="none" spc="0" dirty="0">
              <a:ln w="50800"/>
              <a:solidFill>
                <a:srgbClr val="00B0F0"/>
              </a:solidFill>
              <a:effectLst/>
              <a:latin typeface="Showcard Gothic" pitchFamily="82"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rot="21259118">
            <a:off x="188508" y="1409657"/>
            <a:ext cx="6538189" cy="4940814"/>
          </a:xfrm>
          <a:prstGeom prst="rect">
            <a:avLst/>
          </a:prstGeom>
          <a:solidFill>
            <a:schemeClr val="bg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8" name="7 Rayo"/>
          <p:cNvSpPr/>
          <p:nvPr/>
        </p:nvSpPr>
        <p:spPr>
          <a:xfrm rot="20994503">
            <a:off x="325011" y="1715511"/>
            <a:ext cx="6094512" cy="4247793"/>
          </a:xfrm>
          <a:prstGeom prst="lightningBolt">
            <a:avLst/>
          </a:prstGeom>
          <a:solidFill>
            <a:srgbClr val="FFFF00">
              <a:alpha val="3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HN"/>
          </a:p>
        </p:txBody>
      </p:sp>
      <p:sp>
        <p:nvSpPr>
          <p:cNvPr id="3" name="2 CuadroTexto"/>
          <p:cNvSpPr txBox="1"/>
          <p:nvPr/>
        </p:nvSpPr>
        <p:spPr>
          <a:xfrm>
            <a:off x="285720" y="0"/>
            <a:ext cx="5715040" cy="1200329"/>
          </a:xfrm>
          <a:prstGeom prst="rect">
            <a:avLst/>
          </a:prstGeom>
          <a:noFill/>
        </p:spPr>
        <p:txBody>
          <a:bodyPr wrap="square" rtlCol="0">
            <a:spAutoFit/>
          </a:bodyPr>
          <a:lstStyle/>
          <a:p>
            <a:r>
              <a:rPr lang="es-HN" sz="7200" dirty="0" smtClean="0">
                <a:solidFill>
                  <a:srgbClr val="7CBAE4"/>
                </a:solidFill>
                <a:latin typeface="Earwig Factory" pitchFamily="2" charset="0"/>
              </a:rPr>
              <a:t>EXPERIMENT</a:t>
            </a:r>
            <a:endParaRPr lang="es-HN" sz="7200" dirty="0">
              <a:solidFill>
                <a:srgbClr val="7CBAE4"/>
              </a:solidFill>
              <a:latin typeface="Earwig Factory" pitchFamily="2" charset="0"/>
            </a:endParaRPr>
          </a:p>
        </p:txBody>
      </p:sp>
      <p:sp>
        <p:nvSpPr>
          <p:cNvPr id="6" name="5 CuadroTexto"/>
          <p:cNvSpPr txBox="1"/>
          <p:nvPr/>
        </p:nvSpPr>
        <p:spPr>
          <a:xfrm rot="21265055">
            <a:off x="420884" y="1450803"/>
            <a:ext cx="6215106" cy="5078313"/>
          </a:xfrm>
          <a:prstGeom prst="rect">
            <a:avLst/>
          </a:prstGeom>
          <a:noFill/>
        </p:spPr>
        <p:txBody>
          <a:bodyPr wrap="square" rtlCol="0">
            <a:spAutoFit/>
          </a:bodyPr>
          <a:lstStyle/>
          <a:p>
            <a:r>
              <a:rPr lang="en-US" b="1" dirty="0" smtClean="0"/>
              <a:t>→ While Ivan Pavlov worked to unveil the secrets of the digestive system, he also studied what signals triggered related phenomena, such as the secretion of saliva. This saliva is needed in order to make the food easier to swallow.</a:t>
            </a:r>
            <a:endParaRPr lang="es-HN" b="1" dirty="0" smtClean="0"/>
          </a:p>
          <a:p>
            <a:r>
              <a:rPr lang="en-US" b="1" dirty="0" smtClean="0"/>
              <a:t>→ Pavlov became interested in studying reflexes when he saw that the dogs drooled without the proper stimulus. Although no food was in sight, their saliva still dribbled. It turned out that the dogs were reacting to a stimulus. Every time the dogs were served food, this stimulus let them know. Therefore, the dogs reacted as if food was on its way whenever they perceived this stimulus. </a:t>
            </a:r>
            <a:endParaRPr lang="es-HN" b="1" dirty="0" smtClean="0"/>
          </a:p>
          <a:p>
            <a:r>
              <a:rPr lang="en-US" b="1" dirty="0" smtClean="0"/>
              <a:t>→ In a series of experiments, Pavlov then tried to figure out how these phenomena were linked. For example, he struck a bell when the dogs were fed. If the bell was sounded in close association with their meal, the dogs learnt to associate the sound of the bell with food. After a while, at the mere sound of the bell, they responded by drooling.</a:t>
            </a:r>
            <a:endParaRPr lang="es-HN" b="1" dirty="0" smtClean="0"/>
          </a:p>
          <a:p>
            <a:endParaRPr lang="es-HN" dirty="0"/>
          </a:p>
        </p:txBody>
      </p:sp>
      <p:pic>
        <p:nvPicPr>
          <p:cNvPr id="19461" name="Picture 5" descr="http://www.all-about-psychology.com/images/psychology-joke-pavlov.gif"/>
          <p:cNvPicPr>
            <a:picLocks noChangeAspect="1" noChangeArrowheads="1"/>
          </p:cNvPicPr>
          <p:nvPr/>
        </p:nvPicPr>
        <p:blipFill>
          <a:blip r:embed="rId2" cstate="print"/>
          <a:srcRect/>
          <a:stretch>
            <a:fillRect/>
          </a:stretch>
        </p:blipFill>
        <p:spPr bwMode="auto">
          <a:xfrm>
            <a:off x="6215074" y="357166"/>
            <a:ext cx="2771705" cy="2214578"/>
          </a:xfrm>
          <a:prstGeom prst="rect">
            <a:avLst/>
          </a:prstGeom>
          <a:noFill/>
        </p:spPr>
      </p:pic>
      <p:sp>
        <p:nvSpPr>
          <p:cNvPr id="11" name="10 CuadroTexto"/>
          <p:cNvSpPr txBox="1"/>
          <p:nvPr/>
        </p:nvSpPr>
        <p:spPr>
          <a:xfrm rot="20800688">
            <a:off x="5425574" y="5375525"/>
            <a:ext cx="3643338" cy="1077218"/>
          </a:xfrm>
          <a:prstGeom prst="rect">
            <a:avLst/>
          </a:prstGeom>
          <a:noFill/>
        </p:spPr>
        <p:txBody>
          <a:bodyPr wrap="square" rtlCol="0">
            <a:spAutoFit/>
          </a:bodyPr>
          <a:lstStyle/>
          <a:p>
            <a:pPr algn="ctr"/>
            <a:r>
              <a:rPr lang="es-HN" sz="3200" dirty="0" err="1" smtClean="0">
                <a:latin typeface="Stencil" pitchFamily="82" charset="0"/>
              </a:rPr>
              <a:t>The</a:t>
            </a:r>
            <a:r>
              <a:rPr lang="es-HN" sz="3200" dirty="0" smtClean="0">
                <a:latin typeface="Stencil" pitchFamily="82" charset="0"/>
              </a:rPr>
              <a:t> </a:t>
            </a:r>
            <a:r>
              <a:rPr lang="es-HN" sz="3200" dirty="0" err="1" smtClean="0">
                <a:latin typeface="Stencil" pitchFamily="82" charset="0"/>
              </a:rPr>
              <a:t>Moment</a:t>
            </a:r>
            <a:r>
              <a:rPr lang="es-HN" sz="3200" dirty="0" smtClean="0">
                <a:latin typeface="Stencil" pitchFamily="82" charset="0"/>
              </a:rPr>
              <a:t> of </a:t>
            </a:r>
            <a:r>
              <a:rPr lang="es-HN" sz="3200" dirty="0" err="1" smtClean="0">
                <a:latin typeface="Stencil" pitchFamily="82" charset="0"/>
              </a:rPr>
              <a:t>Truth</a:t>
            </a:r>
            <a:endParaRPr lang="es-HN" sz="3200" dirty="0">
              <a:latin typeface="Stencil" pitchFamily="82" charset="0"/>
            </a:endParaRPr>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686</TotalTime>
  <Words>3050</Words>
  <Application>Microsoft Office PowerPoint</Application>
  <PresentationFormat>On-screen Show (4:3)</PresentationFormat>
  <Paragraphs>100</Paragraphs>
  <Slides>20</Slides>
  <Notes>1</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Tema de Office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vector>
  </TitlesOfParts>
  <Company>HP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Tecnico</dc:creator>
  <cp:lastModifiedBy>Comp13</cp:lastModifiedBy>
  <cp:revision>69</cp:revision>
  <dcterms:created xsi:type="dcterms:W3CDTF">2009-11-04T02:45:26Z</dcterms:created>
  <dcterms:modified xsi:type="dcterms:W3CDTF">2009-11-11T15:56:20Z</dcterms:modified>
</cp:coreProperties>
</file>